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7" r:id="rId4"/>
    <p:sldId id="260" r:id="rId5"/>
    <p:sldId id="266" r:id="rId6"/>
    <p:sldId id="261" r:id="rId7"/>
    <p:sldId id="262" r:id="rId8"/>
    <p:sldId id="263"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1790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10827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0903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22773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843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12714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27129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0327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24070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10986-8025-4B64-B963-E8CD5BABBF4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0486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A10986-8025-4B64-B963-E8CD5BABBF4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97405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A10986-8025-4B64-B963-E8CD5BABBF4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3992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A10986-8025-4B64-B963-E8CD5BABBF4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298740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10986-8025-4B64-B963-E8CD5BABBF4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11852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A10986-8025-4B64-B963-E8CD5BABBF4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31875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10986-8025-4B64-B963-E8CD5BABBF4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21E678-5522-42AC-AF83-6CDF0BCD6C37}" type="slidenum">
              <a:rPr lang="en-US" smtClean="0"/>
              <a:t>‹#›</a:t>
            </a:fld>
            <a:endParaRPr lang="en-US"/>
          </a:p>
        </p:txBody>
      </p:sp>
    </p:spTree>
    <p:extLst>
      <p:ext uri="{BB962C8B-B14F-4D97-AF65-F5344CB8AC3E}">
        <p14:creationId xmlns:p14="http://schemas.microsoft.com/office/powerpoint/2010/main" val="423724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A10986-8025-4B64-B963-E8CD5BABBF48}" type="datetimeFigureOut">
              <a:rPr lang="en-US" smtClean="0"/>
              <a:t>10/11/2023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21E678-5522-42AC-AF83-6CDF0BCD6C37}" type="slidenum">
              <a:rPr lang="en-US" smtClean="0"/>
              <a:t>‹#›</a:t>
            </a:fld>
            <a:endParaRPr lang="en-US"/>
          </a:p>
        </p:txBody>
      </p:sp>
    </p:spTree>
    <p:extLst>
      <p:ext uri="{BB962C8B-B14F-4D97-AF65-F5344CB8AC3E}">
        <p14:creationId xmlns:p14="http://schemas.microsoft.com/office/powerpoint/2010/main" val="1140996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illustrations/question-mark-question-response-1019993/"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8A37-6B85-E3BF-9AE4-9467166F4D0F}"/>
              </a:ext>
            </a:extLst>
          </p:cNvPr>
          <p:cNvSpPr>
            <a:spLocks noGrp="1"/>
          </p:cNvSpPr>
          <p:nvPr>
            <p:ph type="ctrTitle"/>
          </p:nvPr>
        </p:nvSpPr>
        <p:spPr/>
        <p:txBody>
          <a:bodyPr/>
          <a:lstStyle/>
          <a:p>
            <a:r>
              <a:rPr lang="en-US" dirty="0"/>
              <a:t>SUPPORTIVE SERVICES</a:t>
            </a:r>
          </a:p>
        </p:txBody>
      </p:sp>
      <p:sp>
        <p:nvSpPr>
          <p:cNvPr id="3" name="Subtitle 2">
            <a:extLst>
              <a:ext uri="{FF2B5EF4-FFF2-40B4-BE49-F238E27FC236}">
                <a16:creationId xmlns:a16="http://schemas.microsoft.com/office/drawing/2014/main" id="{90098503-8409-F940-B774-C1267A3EFA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618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37EE-8DF1-7C51-39F1-B2AD5E6327B8}"/>
              </a:ext>
            </a:extLst>
          </p:cNvPr>
          <p:cNvSpPr>
            <a:spLocks noGrp="1"/>
          </p:cNvSpPr>
          <p:nvPr>
            <p:ph type="title"/>
          </p:nvPr>
        </p:nvSpPr>
        <p:spPr/>
        <p:txBody>
          <a:bodyPr/>
          <a:lstStyle/>
          <a:p>
            <a:r>
              <a:rPr lang="en-US" dirty="0"/>
              <a:t>What is the purpose of Supportive Services?</a:t>
            </a:r>
          </a:p>
        </p:txBody>
      </p:sp>
      <p:sp>
        <p:nvSpPr>
          <p:cNvPr id="3" name="Content Placeholder 2">
            <a:extLst>
              <a:ext uri="{FF2B5EF4-FFF2-40B4-BE49-F238E27FC236}">
                <a16:creationId xmlns:a16="http://schemas.microsoft.com/office/drawing/2014/main" id="{1EDE5B54-4FC4-92B8-0FAD-AABABB5D0728}"/>
              </a:ext>
            </a:extLst>
          </p:cNvPr>
          <p:cNvSpPr>
            <a:spLocks noGrp="1"/>
          </p:cNvSpPr>
          <p:nvPr>
            <p:ph idx="1"/>
          </p:nvPr>
        </p:nvSpPr>
        <p:spPr/>
        <p:txBody>
          <a:bodyPr/>
          <a:lstStyle/>
          <a:p>
            <a:r>
              <a:rPr lang="en-US" dirty="0"/>
              <a:t>Supportive Services provide participants of WIOA activities with key assistance beyond career and training services necessary to achieve success. Supportive services, like assistance with transportation or childcare, allow participants to successfully engage with WIOA career and training activities such as Registered Apprenticeships or classroom training that are vital to entering or re-entering the workforce. </a:t>
            </a:r>
          </a:p>
          <a:p>
            <a:r>
              <a:rPr lang="en-US" dirty="0"/>
              <a:t>Supportive services are services that are necessary to enable an individual to successfully participate in activities authorized under WIOA sec. 134(c)(2) and (3) (adults and dislocated workers) and sec. 129(c)(2) (youth), and defined in WIOA sec. 3(59)</a:t>
            </a:r>
          </a:p>
        </p:txBody>
      </p:sp>
    </p:spTree>
    <p:extLst>
      <p:ext uri="{BB962C8B-B14F-4D97-AF65-F5344CB8AC3E}">
        <p14:creationId xmlns:p14="http://schemas.microsoft.com/office/powerpoint/2010/main" val="195746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272C-14BE-1954-D6E3-5C5DC53F3F92}"/>
              </a:ext>
            </a:extLst>
          </p:cNvPr>
          <p:cNvSpPr>
            <a:spLocks noGrp="1"/>
          </p:cNvSpPr>
          <p:nvPr>
            <p:ph type="title"/>
          </p:nvPr>
        </p:nvSpPr>
        <p:spPr>
          <a:xfrm>
            <a:off x="677334" y="609600"/>
            <a:ext cx="8596668" cy="1181878"/>
          </a:xfrm>
        </p:spPr>
        <p:txBody>
          <a:bodyPr>
            <a:normAutofit fontScale="90000"/>
          </a:bodyPr>
          <a:lstStyle/>
          <a:p>
            <a:r>
              <a:rPr lang="en-US" dirty="0"/>
              <a:t>Know your community and what is available</a:t>
            </a:r>
          </a:p>
        </p:txBody>
      </p:sp>
      <p:sp>
        <p:nvSpPr>
          <p:cNvPr id="3" name="Content Placeholder 2">
            <a:extLst>
              <a:ext uri="{FF2B5EF4-FFF2-40B4-BE49-F238E27FC236}">
                <a16:creationId xmlns:a16="http://schemas.microsoft.com/office/drawing/2014/main" id="{C7FF4B1A-F514-878D-2924-0D43DB048233}"/>
              </a:ext>
            </a:extLst>
          </p:cNvPr>
          <p:cNvSpPr>
            <a:spLocks noGrp="1"/>
          </p:cNvSpPr>
          <p:nvPr>
            <p:ph idx="1"/>
          </p:nvPr>
        </p:nvSpPr>
        <p:spPr>
          <a:xfrm>
            <a:off x="677334" y="1726163"/>
            <a:ext cx="8596668" cy="4315199"/>
          </a:xfrm>
        </p:spPr>
        <p:txBody>
          <a:bodyPr/>
          <a:lstStyle/>
          <a:p>
            <a:r>
              <a:rPr lang="en-US" dirty="0"/>
              <a:t>To provide supportive services we must assure that those services are not available through other partners, programs or organizations.</a:t>
            </a:r>
          </a:p>
          <a:p>
            <a:pPr lvl="1"/>
            <a:r>
              <a:rPr lang="en-US" dirty="0"/>
              <a:t>Know a little about the eligibility and services of your partners</a:t>
            </a:r>
          </a:p>
          <a:p>
            <a:pPr lvl="1"/>
            <a:r>
              <a:rPr lang="en-US" dirty="0"/>
              <a:t>Know about the programs in your area that provides housing assistance, childcare assistance, transportation assistance, etc.</a:t>
            </a:r>
          </a:p>
          <a:p>
            <a:pPr lvl="1"/>
            <a:r>
              <a:rPr lang="en-US" dirty="0"/>
              <a:t>Know how to assist them with applying for those services</a:t>
            </a:r>
          </a:p>
          <a:p>
            <a:pPr lvl="1"/>
            <a:r>
              <a:rPr lang="en-US" dirty="0"/>
              <a:t>Know your participant, inform them of supportive services that are available to them whether it be through WIOA or another partner.</a:t>
            </a:r>
          </a:p>
          <a:p>
            <a:pPr lvl="1"/>
            <a:r>
              <a:rPr lang="en-US" dirty="0"/>
              <a:t>Know the needs in your area so that you can develop a strong local supportive service policy</a:t>
            </a:r>
          </a:p>
          <a:p>
            <a:pPr lvl="1"/>
            <a:r>
              <a:rPr lang="en-US" dirty="0"/>
              <a:t>Document, Document, Document. Remember, if it isn’t documented, it never happened!</a:t>
            </a:r>
          </a:p>
          <a:p>
            <a:pPr marL="457200" lvl="1" indent="0">
              <a:buNone/>
            </a:pPr>
            <a:endParaRPr lang="en-US" dirty="0"/>
          </a:p>
          <a:p>
            <a:endParaRPr lang="en-US" dirty="0"/>
          </a:p>
        </p:txBody>
      </p:sp>
    </p:spTree>
    <p:extLst>
      <p:ext uri="{BB962C8B-B14F-4D97-AF65-F5344CB8AC3E}">
        <p14:creationId xmlns:p14="http://schemas.microsoft.com/office/powerpoint/2010/main" val="387766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38F7-F2F1-B966-5478-0E62AA47E890}"/>
              </a:ext>
            </a:extLst>
          </p:cNvPr>
          <p:cNvSpPr>
            <a:spLocks noGrp="1"/>
          </p:cNvSpPr>
          <p:nvPr>
            <p:ph type="title"/>
          </p:nvPr>
        </p:nvSpPr>
        <p:spPr>
          <a:xfrm>
            <a:off x="677334" y="609599"/>
            <a:ext cx="8596668" cy="988613"/>
          </a:xfrm>
        </p:spPr>
        <p:txBody>
          <a:bodyPr>
            <a:normAutofit fontScale="90000"/>
          </a:bodyPr>
          <a:lstStyle/>
          <a:p>
            <a:r>
              <a:rPr lang="en-US" dirty="0"/>
              <a:t>Let’s not be BIAS</a:t>
            </a:r>
            <a:br>
              <a:rPr lang="en-US" dirty="0"/>
            </a:br>
            <a:endParaRPr lang="en-US" dirty="0"/>
          </a:p>
        </p:txBody>
      </p:sp>
      <p:sp>
        <p:nvSpPr>
          <p:cNvPr id="3" name="Content Placeholder 2">
            <a:extLst>
              <a:ext uri="{FF2B5EF4-FFF2-40B4-BE49-F238E27FC236}">
                <a16:creationId xmlns:a16="http://schemas.microsoft.com/office/drawing/2014/main" id="{539059B4-FBEC-38B2-063E-6C7FA0ED72F4}"/>
              </a:ext>
            </a:extLst>
          </p:cNvPr>
          <p:cNvSpPr>
            <a:spLocks noGrp="1"/>
          </p:cNvSpPr>
          <p:nvPr>
            <p:ph idx="1"/>
          </p:nvPr>
        </p:nvSpPr>
        <p:spPr>
          <a:xfrm>
            <a:off x="677334" y="1781093"/>
            <a:ext cx="8596668" cy="4260270"/>
          </a:xfrm>
        </p:spPr>
        <p:txBody>
          <a:bodyPr>
            <a:normAutofit lnSpcReduction="10000"/>
          </a:bodyPr>
          <a:lstStyle/>
          <a:p>
            <a:r>
              <a:rPr lang="en-US" dirty="0"/>
              <a:t>Just because </a:t>
            </a:r>
          </a:p>
          <a:p>
            <a:pPr lvl="1"/>
            <a:r>
              <a:rPr lang="en-US" dirty="0"/>
              <a:t>I drive a Mercedes, or</a:t>
            </a:r>
          </a:p>
          <a:p>
            <a:pPr lvl="1"/>
            <a:r>
              <a:rPr lang="en-US" dirty="0"/>
              <a:t>My hair style is expensive, and I look like I just left the nail shop, or</a:t>
            </a:r>
          </a:p>
          <a:p>
            <a:pPr lvl="1"/>
            <a:r>
              <a:rPr lang="en-US" dirty="0"/>
              <a:t>My outfit came from Nordstrom (yes, I had to google this), or</a:t>
            </a:r>
          </a:p>
          <a:p>
            <a:pPr lvl="1"/>
            <a:r>
              <a:rPr lang="en-US" dirty="0"/>
              <a:t>I am carrying a Chanel handbag (yes, I googled this too)</a:t>
            </a:r>
          </a:p>
          <a:p>
            <a:pPr lvl="1"/>
            <a:endParaRPr lang="en-US" dirty="0"/>
          </a:p>
          <a:p>
            <a:pPr marL="457200" lvl="1" indent="0">
              <a:buNone/>
            </a:pPr>
            <a:r>
              <a:rPr lang="en-US" dirty="0"/>
              <a:t>Don’t judge me, you don’t know my past or how I have any of the items above. I may be divorced, widowed, I may have inherited any or all, or I may simply get it second hand. This does not mean I can afford anything I am requesting your assistance with. </a:t>
            </a:r>
          </a:p>
          <a:p>
            <a:pPr marL="457200" lvl="1" indent="0">
              <a:buNone/>
            </a:pPr>
            <a:r>
              <a:rPr lang="en-US" dirty="0"/>
              <a:t>Look at the documentation and what is presented in front of you. Don’t look at what I am wearing, driving or what you may think you know about me. </a:t>
            </a:r>
          </a:p>
          <a:p>
            <a:pPr marL="457200" lvl="1" indent="0">
              <a:buNone/>
            </a:pPr>
            <a:r>
              <a:rPr lang="en-US" dirty="0"/>
              <a:t>I am only asking for the same chance you gave the person that came in before me that was wearing pajamas, flip flops and driving a Volvo. </a:t>
            </a:r>
          </a:p>
          <a:p>
            <a:pPr lvl="1"/>
            <a:endParaRPr lang="en-US" dirty="0"/>
          </a:p>
        </p:txBody>
      </p:sp>
    </p:spTree>
    <p:extLst>
      <p:ext uri="{BB962C8B-B14F-4D97-AF65-F5344CB8AC3E}">
        <p14:creationId xmlns:p14="http://schemas.microsoft.com/office/powerpoint/2010/main" val="306817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BBAD5-149E-C830-C710-C395C08BF536}"/>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1BDB5BFA-CB44-EA85-AA11-9AEEC9C6C75A}"/>
              </a:ext>
            </a:extLst>
          </p:cNvPr>
          <p:cNvSpPr>
            <a:spLocks noGrp="1"/>
          </p:cNvSpPr>
          <p:nvPr>
            <p:ph idx="1"/>
          </p:nvPr>
        </p:nvSpPr>
        <p:spPr/>
        <p:txBody>
          <a:bodyPr/>
          <a:lstStyle/>
          <a:p>
            <a:r>
              <a:rPr lang="en-US" dirty="0"/>
              <a:t>Nursing student completed training but can’t afford his State exam testing fee or his NCLEX.</a:t>
            </a:r>
          </a:p>
          <a:p>
            <a:r>
              <a:rPr lang="en-US" dirty="0"/>
              <a:t>He comes in the office to see you and explains his situation. Due to completing school he is no longer receiving Pell or his other scholarships to assist him and now he will not be able to get his license because he doesn’t have the $400 to pay for the testing fees.</a:t>
            </a:r>
          </a:p>
          <a:p>
            <a:r>
              <a:rPr lang="en-US" dirty="0"/>
              <a:t>What to we do?</a:t>
            </a:r>
          </a:p>
          <a:p>
            <a:endParaRPr lang="en-US" dirty="0"/>
          </a:p>
        </p:txBody>
      </p:sp>
    </p:spTree>
    <p:extLst>
      <p:ext uri="{BB962C8B-B14F-4D97-AF65-F5344CB8AC3E}">
        <p14:creationId xmlns:p14="http://schemas.microsoft.com/office/powerpoint/2010/main" val="395642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3ABA-8B57-EEB4-AAD4-7FA3187B129B}"/>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07FCF13E-AE39-2196-066C-59D52FD1140E}"/>
              </a:ext>
            </a:extLst>
          </p:cNvPr>
          <p:cNvSpPr>
            <a:spLocks noGrp="1"/>
          </p:cNvSpPr>
          <p:nvPr>
            <p:ph idx="1"/>
          </p:nvPr>
        </p:nvSpPr>
        <p:spPr>
          <a:xfrm>
            <a:off x="677334" y="2160589"/>
            <a:ext cx="9102770" cy="3880773"/>
          </a:xfrm>
        </p:spPr>
        <p:txBody>
          <a:bodyPr>
            <a:normAutofit fontScale="92500" lnSpcReduction="10000"/>
          </a:bodyPr>
          <a:lstStyle/>
          <a:p>
            <a:r>
              <a:rPr lang="en-US" dirty="0"/>
              <a:t>Remember: He must be participating in a career service.</a:t>
            </a:r>
          </a:p>
          <a:p>
            <a:r>
              <a:rPr lang="en-US" dirty="0"/>
              <a:t>He is no longer in school and is no longer eligible for any services through them.</a:t>
            </a:r>
          </a:p>
          <a:p>
            <a:r>
              <a:rPr lang="en-US" dirty="0"/>
              <a:t>He is not eligible for services from any other partner or organization.</a:t>
            </a:r>
          </a:p>
          <a:p>
            <a:endParaRPr lang="en-US" dirty="0"/>
          </a:p>
          <a:p>
            <a:r>
              <a:rPr lang="en-US" dirty="0"/>
              <a:t>Maybe he didn’t budget his money very well while he was in school. Does he have a savings account? Does he need support on how to effectively manage spending?- Financial Literacy Education is a career service</a:t>
            </a:r>
          </a:p>
          <a:p>
            <a:r>
              <a:rPr lang="en-US" dirty="0"/>
              <a:t>He is distraught and does not know what he is going to do and came to you for advice, ideas, and possibly assistance- Individual Counseling is a career service</a:t>
            </a:r>
          </a:p>
          <a:p>
            <a:pPr marL="0" indent="0">
              <a:buNone/>
            </a:pPr>
            <a:endParaRPr lang="en-US" dirty="0"/>
          </a:p>
          <a:p>
            <a:pPr marL="0" indent="0" algn="ctr">
              <a:buNone/>
            </a:pPr>
            <a:r>
              <a:rPr lang="en-US" dirty="0"/>
              <a:t>  </a:t>
            </a:r>
            <a:r>
              <a:rPr lang="en-US" i="1" dirty="0"/>
              <a:t>We would provide supportive services and pay his testing fees if it is in our local supportive service policy.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550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292E-AB9A-A8B3-8EAE-2F62898A9626}"/>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6415D964-7F6A-2B1D-FEF2-FBB08BF65564}"/>
              </a:ext>
            </a:extLst>
          </p:cNvPr>
          <p:cNvSpPr>
            <a:spLocks noGrp="1"/>
          </p:cNvSpPr>
          <p:nvPr>
            <p:ph idx="1"/>
          </p:nvPr>
        </p:nvSpPr>
        <p:spPr/>
        <p:txBody>
          <a:bodyPr/>
          <a:lstStyle/>
          <a:p>
            <a:r>
              <a:rPr lang="en-US" dirty="0"/>
              <a:t>A young woman (23) comes in your office seeking housing assistance. She has been released from prison and has know where to go. All she has to her name is her ID, SS card and her release papers. </a:t>
            </a:r>
          </a:p>
          <a:p>
            <a:r>
              <a:rPr lang="en-US" dirty="0"/>
              <a:t>There are no shelters in the area that accepts felons for her to be referred to.</a:t>
            </a:r>
          </a:p>
          <a:p>
            <a:endParaRPr lang="en-US" dirty="0"/>
          </a:p>
          <a:p>
            <a:r>
              <a:rPr lang="en-US" dirty="0"/>
              <a:t>What do we do?</a:t>
            </a:r>
          </a:p>
        </p:txBody>
      </p:sp>
    </p:spTree>
    <p:extLst>
      <p:ext uri="{BB962C8B-B14F-4D97-AF65-F5344CB8AC3E}">
        <p14:creationId xmlns:p14="http://schemas.microsoft.com/office/powerpoint/2010/main" val="293673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957B-257C-736C-F727-E0000BCB245D}"/>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667E9625-FEC9-1F05-5E03-30949AB5B87E}"/>
              </a:ext>
            </a:extLst>
          </p:cNvPr>
          <p:cNvSpPr>
            <a:spLocks noGrp="1"/>
          </p:cNvSpPr>
          <p:nvPr>
            <p:ph idx="1"/>
          </p:nvPr>
        </p:nvSpPr>
        <p:spPr/>
        <p:txBody>
          <a:bodyPr/>
          <a:lstStyle/>
          <a:p>
            <a:r>
              <a:rPr lang="en-US" dirty="0"/>
              <a:t>Completing the WIOA OSY paperwork and determining eligibility is a career service.</a:t>
            </a:r>
          </a:p>
          <a:p>
            <a:endParaRPr lang="en-US" dirty="0"/>
          </a:p>
          <a:p>
            <a:r>
              <a:rPr lang="en-US" dirty="0"/>
              <a:t>We would assist her with housing, if it is in the local supportive service policy.</a:t>
            </a:r>
          </a:p>
          <a:p>
            <a:r>
              <a:rPr lang="en-US" dirty="0"/>
              <a:t>If it is not in the local supportive service policy, I would suggest revisiting the local policy. </a:t>
            </a:r>
          </a:p>
        </p:txBody>
      </p:sp>
    </p:spTree>
    <p:extLst>
      <p:ext uri="{BB962C8B-B14F-4D97-AF65-F5344CB8AC3E}">
        <p14:creationId xmlns:p14="http://schemas.microsoft.com/office/powerpoint/2010/main" val="140642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158E-7978-03B9-4B52-81806491E381}"/>
              </a:ext>
            </a:extLst>
          </p:cNvPr>
          <p:cNvSpPr>
            <a:spLocks noGrp="1"/>
          </p:cNvSpPr>
          <p:nvPr>
            <p:ph type="title"/>
          </p:nvPr>
        </p:nvSpPr>
        <p:spPr/>
        <p:txBody>
          <a:bodyPr/>
          <a:lstStyle/>
          <a:p>
            <a:r>
              <a:rPr lang="en-US" dirty="0"/>
              <a:t>Questions</a:t>
            </a:r>
          </a:p>
        </p:txBody>
      </p:sp>
      <p:pic>
        <p:nvPicPr>
          <p:cNvPr id="5" name="Content Placeholder 4" descr="Icon&#10;&#10;Description automatically generated">
            <a:extLst>
              <a:ext uri="{FF2B5EF4-FFF2-40B4-BE49-F238E27FC236}">
                <a16:creationId xmlns:a16="http://schemas.microsoft.com/office/drawing/2014/main" id="{3562CD7B-2962-9102-5AB0-81DD18CB39A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78856" y="1463675"/>
            <a:ext cx="5394325" cy="5394325"/>
          </a:xfrm>
        </p:spPr>
      </p:pic>
    </p:spTree>
    <p:extLst>
      <p:ext uri="{BB962C8B-B14F-4D97-AF65-F5344CB8AC3E}">
        <p14:creationId xmlns:p14="http://schemas.microsoft.com/office/powerpoint/2010/main" val="15969129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TotalTime>
  <Words>762</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SUPPORTIVE SERVICES</vt:lpstr>
      <vt:lpstr>What is the purpose of Supportive Services?</vt:lpstr>
      <vt:lpstr>Know your community and what is available</vt:lpstr>
      <vt:lpstr>Let’s not be BIAS </vt:lpstr>
      <vt:lpstr>Scenario 1</vt:lpstr>
      <vt:lpstr>Scenario 1</vt:lpstr>
      <vt:lpstr>Scenario 2</vt:lpstr>
      <vt:lpstr>Scenario 2</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SUPPORTIVE SERVICES</dc:title>
  <dc:creator>Heather Pipkin</dc:creator>
  <cp:lastModifiedBy>David Le</cp:lastModifiedBy>
  <cp:revision>2</cp:revision>
  <dcterms:created xsi:type="dcterms:W3CDTF">2022-06-08T19:59:21Z</dcterms:created>
  <dcterms:modified xsi:type="dcterms:W3CDTF">2023-10-11T15:43:11Z</dcterms:modified>
</cp:coreProperties>
</file>