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61" r:id="rId3"/>
    <p:sldId id="258" r:id="rId4"/>
    <p:sldId id="274" r:id="rId5"/>
    <p:sldId id="271" r:id="rId6"/>
    <p:sldId id="272" r:id="rId7"/>
    <p:sldId id="262" r:id="rId8"/>
    <p:sldId id="275" r:id="rId9"/>
    <p:sldId id="278" r:id="rId10"/>
    <p:sldId id="280" r:id="rId11"/>
    <p:sldId id="268" r:id="rId12"/>
    <p:sldId id="267" r:id="rId13"/>
    <p:sldId id="263" r:id="rId14"/>
    <p:sldId id="264" r:id="rId15"/>
    <p:sldId id="265" r:id="rId16"/>
    <p:sldId id="273" r:id="rId17"/>
    <p:sldId id="276" r:id="rId18"/>
    <p:sldId id="277" r:id="rId19"/>
    <p:sldId id="27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4660"/>
  </p:normalViewPr>
  <p:slideViewPr>
    <p:cSldViewPr snapToGrid="0">
      <p:cViewPr varScale="1">
        <p:scale>
          <a:sx n="104" d="100"/>
          <a:sy n="104" d="100"/>
        </p:scale>
        <p:origin x="258" y="10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a:t>WIOA 1 6.2</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a:t>20CFR618.325</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a:t>WIOA 2.7</a:t>
          </a: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err="1"/>
            <a:t>Workforcegps</a:t>
          </a:r>
          <a:endParaRPr lang="en-US" dirty="0"/>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a:t>Local Area Policies</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a:t>20CFR683.245</a:t>
          </a: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6">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custLinFactNeighborX="1696" custLinFactNeighborY="5">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custLinFactNeighborX="424" custLinFactNeighborY="5">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pt>
  </dgm:ptLst>
  <dgm:cxnLst>
    <dgm:cxn modelId="{89F86E09-7B46-4DCB-A438-8B1FC1DB0A71}" srcId="{B842BC11-90CF-49FF-8D61-E8A8AAFE1BB6}" destId="{FBE57202-63C6-4AC6-8A48-2F7EEDE18422}" srcOrd="5" destOrd="0" parTransId="{22E9EA7B-06A1-4DB0-8C13-4FDDC38F5300}" sibTransId="{29B1D402-63E0-4277-B9B1-DE1AE207061C}"/>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4"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1A373FBE-0C0B-4365-8600-C5B96F883073}" type="presOf" srcId="{FBE57202-63C6-4AC6-8A48-2F7EEDE18422}" destId="{76049CD1-75A7-4C80-9C4F-81F0D3E4B5DC}"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WIOA 1 6.2</a:t>
          </a:r>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20CFR618.325</a:t>
          </a:r>
        </a:p>
      </dsp:txBody>
      <dsp:txXfrm>
        <a:off x="2580392" y="199"/>
        <a:ext cx="2093712" cy="1256227"/>
      </dsp:txXfrm>
    </dsp:sp>
    <dsp:sp modelId="{917D3CD9-BA5B-404E-931F-223BF970C99B}">
      <dsp:nvSpPr>
        <dsp:cNvPr id="0" name=""/>
        <dsp:cNvSpPr/>
      </dsp:nvSpPr>
      <dsp:spPr>
        <a:xfrm>
          <a:off x="312817" y="1465861"/>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WIOA 2.7</a:t>
          </a:r>
        </a:p>
      </dsp:txBody>
      <dsp:txXfrm>
        <a:off x="312817" y="1465861"/>
        <a:ext cx="2093712" cy="1256227"/>
      </dsp:txXfrm>
    </dsp:sp>
    <dsp:sp modelId="{4F7EBD7D-DFCF-42D9-919C-E6E65091B79C}">
      <dsp:nvSpPr>
        <dsp:cNvPr id="0" name=""/>
        <dsp:cNvSpPr/>
      </dsp:nvSpPr>
      <dsp:spPr>
        <a:xfrm>
          <a:off x="2589269" y="1465861"/>
          <a:ext cx="2093712"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t>Workforcegps</a:t>
          </a:r>
          <a:endParaRPr lang="en-US" sz="1800" kern="1200" dirty="0"/>
        </a:p>
      </dsp:txBody>
      <dsp:txXfrm>
        <a:off x="2589269" y="1465861"/>
        <a:ext cx="2093712"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Local Area Policies</a:t>
          </a:r>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20CFR683.245</a:t>
          </a:r>
        </a:p>
      </dsp:txBody>
      <dsp:txXfrm>
        <a:off x="2580392" y="2931397"/>
        <a:ext cx="2093712" cy="12562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10/11/2023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10/11/2023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a:t>
            </a:fld>
            <a:endParaRPr lang="en-US"/>
          </a:p>
        </p:txBody>
      </p:sp>
    </p:spTree>
    <p:extLst>
      <p:ext uri="{BB962C8B-B14F-4D97-AF65-F5344CB8AC3E}">
        <p14:creationId xmlns:p14="http://schemas.microsoft.com/office/powerpoint/2010/main" val="2537387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a:t>
            </a:r>
          </a:p>
        </p:txBody>
      </p:sp>
      <p:sp>
        <p:nvSpPr>
          <p:cNvPr id="4" name="Slide Number Placeholder 3"/>
          <p:cNvSpPr>
            <a:spLocks noGrp="1"/>
          </p:cNvSpPr>
          <p:nvPr>
            <p:ph type="sldNum" sz="quarter" idx="5"/>
          </p:nvPr>
        </p:nvSpPr>
        <p:spPr/>
        <p:txBody>
          <a:bodyPr/>
          <a:lstStyle/>
          <a:p>
            <a:fld id="{C8DC57A8-AE18-4654-B6AF-04B3577165BE}" type="slidenum">
              <a:rPr lang="en-US" smtClean="0"/>
              <a:t>15</a:t>
            </a:fld>
            <a:endParaRPr lang="en-US"/>
          </a:p>
        </p:txBody>
      </p:sp>
    </p:spTree>
    <p:extLst>
      <p:ext uri="{BB962C8B-B14F-4D97-AF65-F5344CB8AC3E}">
        <p14:creationId xmlns:p14="http://schemas.microsoft.com/office/powerpoint/2010/main" val="2522508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suggestions. Get to know your communities in your area to recruit the above participants. Create a resource manual and keep it updated. </a:t>
            </a:r>
          </a:p>
        </p:txBody>
      </p:sp>
      <p:sp>
        <p:nvSpPr>
          <p:cNvPr id="4" name="Slide Number Placeholder 3"/>
          <p:cNvSpPr>
            <a:spLocks noGrp="1"/>
          </p:cNvSpPr>
          <p:nvPr>
            <p:ph type="sldNum" sz="quarter" idx="5"/>
          </p:nvPr>
        </p:nvSpPr>
        <p:spPr/>
        <p:txBody>
          <a:bodyPr/>
          <a:lstStyle/>
          <a:p>
            <a:fld id="{C8DC57A8-AE18-4654-B6AF-04B3577165BE}" type="slidenum">
              <a:rPr lang="en-US" smtClean="0"/>
              <a:t>16</a:t>
            </a:fld>
            <a:endParaRPr lang="en-US"/>
          </a:p>
        </p:txBody>
      </p:sp>
    </p:spTree>
    <p:extLst>
      <p:ext uri="{BB962C8B-B14F-4D97-AF65-F5344CB8AC3E}">
        <p14:creationId xmlns:p14="http://schemas.microsoft.com/office/powerpoint/2010/main" val="14762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a set policy on how to recruit or reach out to your communities. This presentation will provide you with suggestions on how to improve the workflow in each office. </a:t>
            </a:r>
          </a:p>
        </p:txBody>
      </p:sp>
      <p:sp>
        <p:nvSpPr>
          <p:cNvPr id="4" name="Slide Number Placeholder 3"/>
          <p:cNvSpPr>
            <a:spLocks noGrp="1"/>
          </p:cNvSpPr>
          <p:nvPr>
            <p:ph type="sldNum" sz="quarter" idx="5"/>
          </p:nvPr>
        </p:nvSpPr>
        <p:spPr/>
        <p:txBody>
          <a:bodyPr/>
          <a:lstStyle/>
          <a:p>
            <a:fld id="{C8DC57A8-AE18-4654-B6AF-04B3577165BE}" type="slidenum">
              <a:rPr lang="en-US" smtClean="0"/>
              <a:t>2</a:t>
            </a:fld>
            <a:endParaRPr lang="en-US"/>
          </a:p>
        </p:txBody>
      </p:sp>
    </p:spTree>
    <p:extLst>
      <p:ext uri="{BB962C8B-B14F-4D97-AF65-F5344CB8AC3E}">
        <p14:creationId xmlns:p14="http://schemas.microsoft.com/office/powerpoint/2010/main" val="2286606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co-enrolling within WIOA Title 1-B, you will have to track funding to assure funds aren’t crossing programs. Examples: Spend funds in one program and provide non-funded services in the other program. Issue ITA’s in one program and provide supportive services in the other… This must be documented very well in both programs. Reach out to your co-worker, one of you enroll OSY and the other can enroll Adult. This way participants have two to reach out to instead of just one, etc. </a:t>
            </a:r>
          </a:p>
        </p:txBody>
      </p:sp>
      <p:sp>
        <p:nvSpPr>
          <p:cNvPr id="4" name="Slide Number Placeholder 3"/>
          <p:cNvSpPr>
            <a:spLocks noGrp="1"/>
          </p:cNvSpPr>
          <p:nvPr>
            <p:ph type="sldNum" sz="quarter" idx="5"/>
          </p:nvPr>
        </p:nvSpPr>
        <p:spPr/>
        <p:txBody>
          <a:bodyPr/>
          <a:lstStyle/>
          <a:p>
            <a:fld id="{C8DC57A8-AE18-4654-B6AF-04B3577165BE}" type="slidenum">
              <a:rPr lang="en-US" smtClean="0"/>
              <a:t>5</a:t>
            </a:fld>
            <a:endParaRPr lang="en-US"/>
          </a:p>
        </p:txBody>
      </p:sp>
    </p:spTree>
    <p:extLst>
      <p:ext uri="{BB962C8B-B14F-4D97-AF65-F5344CB8AC3E}">
        <p14:creationId xmlns:p14="http://schemas.microsoft.com/office/powerpoint/2010/main" val="388323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find out who your contacts are. If  you don’t know who to contact, you can’t refer. Every partner is supposed to refer for co-enrollment. Get together with your partner and come up with a game plan. Remember; WIOA is always the last option for funding, Remind your partners of this when speaking with them.  let your partner know you are trying to show partnership and provide an array of services to all participants by co-enrolling.  You do not have to spend money to co-enroll. </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6</a:t>
            </a:fld>
            <a:endParaRPr lang="en-US"/>
          </a:p>
        </p:txBody>
      </p:sp>
    </p:spTree>
    <p:extLst>
      <p:ext uri="{BB962C8B-B14F-4D97-AF65-F5344CB8AC3E}">
        <p14:creationId xmlns:p14="http://schemas.microsoft.com/office/powerpoint/2010/main" val="3607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7</a:t>
            </a:fld>
            <a:endParaRPr lang="en-US"/>
          </a:p>
        </p:txBody>
      </p:sp>
    </p:spTree>
    <p:extLst>
      <p:ext uri="{BB962C8B-B14F-4D97-AF65-F5344CB8AC3E}">
        <p14:creationId xmlns:p14="http://schemas.microsoft.com/office/powerpoint/2010/main" val="379371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8</a:t>
            </a:fld>
            <a:endParaRPr lang="en-US"/>
          </a:p>
        </p:txBody>
      </p:sp>
    </p:spTree>
    <p:extLst>
      <p:ext uri="{BB962C8B-B14F-4D97-AF65-F5344CB8AC3E}">
        <p14:creationId xmlns:p14="http://schemas.microsoft.com/office/powerpoint/2010/main" val="173077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is the key! The more you know about what you are doing the more confident you will be when speaking to your customers. Your facial expressions roll over into your conversations. Always smile before speaking to your customer. Last but not least; no one knows you better than you, build on that to excel.  </a:t>
            </a:r>
          </a:p>
        </p:txBody>
      </p:sp>
      <p:sp>
        <p:nvSpPr>
          <p:cNvPr id="4" name="Slide Number Placeholder 3"/>
          <p:cNvSpPr>
            <a:spLocks noGrp="1"/>
          </p:cNvSpPr>
          <p:nvPr>
            <p:ph type="sldNum" sz="quarter" idx="5"/>
          </p:nvPr>
        </p:nvSpPr>
        <p:spPr/>
        <p:txBody>
          <a:bodyPr/>
          <a:lstStyle/>
          <a:p>
            <a:fld id="{C8DC57A8-AE18-4654-B6AF-04B3577165BE}" type="slidenum">
              <a:rPr lang="en-US" smtClean="0"/>
              <a:t>11</a:t>
            </a:fld>
            <a:endParaRPr lang="en-US"/>
          </a:p>
        </p:txBody>
      </p:sp>
    </p:spTree>
    <p:extLst>
      <p:ext uri="{BB962C8B-B14F-4D97-AF65-F5344CB8AC3E}">
        <p14:creationId xmlns:p14="http://schemas.microsoft.com/office/powerpoint/2010/main" val="3142915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Honestly, if you are at an event or anywhere and sitting there the entire time thinking “I will be glad when this is over” you won’t get much traffic at all. Get involved, smile, have fun with whatever the situation maybe. This small bit of advice will make your job easier. </a:t>
            </a:r>
          </a:p>
        </p:txBody>
      </p:sp>
      <p:sp>
        <p:nvSpPr>
          <p:cNvPr id="4" name="Slide Number Placeholder 3"/>
          <p:cNvSpPr>
            <a:spLocks noGrp="1"/>
          </p:cNvSpPr>
          <p:nvPr>
            <p:ph type="sldNum" sz="quarter" idx="5"/>
          </p:nvPr>
        </p:nvSpPr>
        <p:spPr/>
        <p:txBody>
          <a:bodyPr/>
          <a:lstStyle/>
          <a:p>
            <a:fld id="{C8DC57A8-AE18-4654-B6AF-04B3577165BE}" type="slidenum">
              <a:rPr lang="en-US" smtClean="0"/>
              <a:t>12</a:t>
            </a:fld>
            <a:endParaRPr lang="en-US"/>
          </a:p>
        </p:txBody>
      </p:sp>
    </p:spTree>
    <p:extLst>
      <p:ext uri="{BB962C8B-B14F-4D97-AF65-F5344CB8AC3E}">
        <p14:creationId xmlns:p14="http://schemas.microsoft.com/office/powerpoint/2010/main" val="14654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your target group, do your research before setting up an event or attending one. Always be prepared and speak the language of your targeted group.</a:t>
            </a:r>
          </a:p>
          <a:p>
            <a:endParaRPr lang="en-US" dirty="0"/>
          </a:p>
        </p:txBody>
      </p:sp>
      <p:sp>
        <p:nvSpPr>
          <p:cNvPr id="4" name="Slide Number Placeholder 3"/>
          <p:cNvSpPr>
            <a:spLocks noGrp="1"/>
          </p:cNvSpPr>
          <p:nvPr>
            <p:ph type="sldNum" sz="quarter" idx="5"/>
          </p:nvPr>
        </p:nvSpPr>
        <p:spPr/>
        <p:txBody>
          <a:bodyPr/>
          <a:lstStyle/>
          <a:p>
            <a:fld id="{C8DC57A8-AE18-4654-B6AF-04B3577165BE}" type="slidenum">
              <a:rPr lang="en-US" smtClean="0"/>
              <a:t>14</a:t>
            </a:fld>
            <a:endParaRPr lang="en-US"/>
          </a:p>
        </p:txBody>
      </p:sp>
    </p:spTree>
    <p:extLst>
      <p:ext uri="{BB962C8B-B14F-4D97-AF65-F5344CB8AC3E}">
        <p14:creationId xmlns:p14="http://schemas.microsoft.com/office/powerpoint/2010/main" val="4208674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10/11/2023</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10/11/2023</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10/11/2023</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10/11/2023</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10/11/2023</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10/11/2023</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10/11/2023</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10/11/2023</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10/11/2023</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10/11/2023</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10/11/2023</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10/11/2023</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10/11/2023</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my-english-blackboard.blogspot.com/2016/05/" TargetMode="External"/><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www.retireinstyleblog.com/2010_01_01_archive.html" TargetMode="External"/><Relationship Id="rId5" Type="http://schemas.openxmlformats.org/officeDocument/2006/relationships/image" Target="../media/image10.jpg"/><Relationship Id="rId4" Type="http://schemas.openxmlformats.org/officeDocument/2006/relationships/hyperlink" Target="http://www.teachingvillage.org/2016/11/10/teachers-overcome-your-fear-of-public-speaking-by-david-f-goldbe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hyperlink" Target="https://webenglish.se/school-start-7-9/" TargetMode="External"/><Relationship Id="rId5" Type="http://schemas.openxmlformats.org/officeDocument/2006/relationships/image" Target="../media/image13.jpg"/><Relationship Id="rId4" Type="http://schemas.openxmlformats.org/officeDocument/2006/relationships/hyperlink" Target="https://www.sanosansar.org/2013/02/kathmandu-debates-2013-coverage-by-the-kathmandu-pos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northcarolinahealthnews.org/2019/05/08/second-chance-act-would-help-ex-offenders-get-housing-employment/" TargetMode="External"/><Relationship Id="rId5" Type="http://schemas.openxmlformats.org/officeDocument/2006/relationships/image" Target="../media/image15.jpg"/><Relationship Id="rId4" Type="http://schemas.openxmlformats.org/officeDocument/2006/relationships/hyperlink" Target="https://gritsforbreakfast.blogspot.com/2007/04/dont-deny-education-opportunities-to-ex.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thelearnersway.net/ideas/2016/10/23/questions-at-the-heart-of-learning" TargetMode="External"/><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pxfuel.com/en/free-photo-qeac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mediafactory.org.au/liwan-li/2016/05/31/lecture-of-collabor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helf-employed.blogspot.com/2011/12/favorite-nonfiction-2011.html" TargetMode="External"/><Relationship Id="rId2" Type="http://schemas.openxmlformats.org/officeDocument/2006/relationships/image" Target="../media/image7.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Co-Enrollment</a:t>
            </a:r>
            <a:br>
              <a:rPr lang="en-US" dirty="0"/>
            </a:br>
            <a:r>
              <a:rPr lang="en-US" dirty="0"/>
              <a:t>Co-Funding</a:t>
            </a:r>
            <a:br>
              <a:rPr lang="en-US" dirty="0"/>
            </a:br>
            <a:r>
              <a:rPr lang="en-US" dirty="0"/>
              <a:t>Outreach &amp;</a:t>
            </a:r>
            <a:br>
              <a:rPr lang="en-US" dirty="0"/>
            </a:br>
            <a:r>
              <a:rPr lang="en-US" dirty="0"/>
              <a:t>Recruitment	</a:t>
            </a:r>
          </a:p>
        </p:txBody>
      </p:sp>
      <p:sp>
        <p:nvSpPr>
          <p:cNvPr id="3" name="Subtitle 2"/>
          <p:cNvSpPr>
            <a:spLocks noGrp="1"/>
          </p:cNvSpPr>
          <p:nvPr>
            <p:ph type="subTitle" idx="1"/>
          </p:nvPr>
        </p:nvSpPr>
        <p:spPr/>
        <p:txBody>
          <a:bodyPr>
            <a:normAutofit/>
          </a:bodyPr>
          <a:lstStyle/>
          <a:p>
            <a:r>
              <a:rPr lang="en-US" dirty="0"/>
              <a:t>Heather Pipkin and Liz Smith	</a:t>
            </a:r>
          </a:p>
          <a:p>
            <a:r>
              <a:rPr lang="en-US" dirty="0"/>
              <a:t>April 2022- TEAMS </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BEC82-1886-4F14-B1A2-1ED0587F2BDD}"/>
              </a:ext>
            </a:extLst>
          </p:cNvPr>
          <p:cNvSpPr>
            <a:spLocks noGrp="1"/>
          </p:cNvSpPr>
          <p:nvPr>
            <p:ph type="title"/>
          </p:nvPr>
        </p:nvSpPr>
        <p:spPr/>
        <p:txBody>
          <a:bodyPr/>
          <a:lstStyle/>
          <a:p>
            <a:r>
              <a:rPr lang="en-US" dirty="0"/>
              <a:t>   Liz Smith</a:t>
            </a:r>
            <a:br>
              <a:rPr lang="en-US" dirty="0"/>
            </a:br>
            <a:br>
              <a:rPr lang="en-US" dirty="0"/>
            </a:br>
            <a:endParaRPr lang="en-US" dirty="0"/>
          </a:p>
        </p:txBody>
      </p:sp>
      <p:sp>
        <p:nvSpPr>
          <p:cNvPr id="4" name="Text Placeholder 3">
            <a:extLst>
              <a:ext uri="{FF2B5EF4-FFF2-40B4-BE49-F238E27FC236}">
                <a16:creationId xmlns:a16="http://schemas.microsoft.com/office/drawing/2014/main" id="{686D3D43-39FC-4D7A-90A7-0661F84413E7}"/>
              </a:ext>
            </a:extLst>
          </p:cNvPr>
          <p:cNvSpPr>
            <a:spLocks noGrp="1"/>
          </p:cNvSpPr>
          <p:nvPr>
            <p:ph type="body" sz="half" idx="2"/>
          </p:nvPr>
        </p:nvSpPr>
        <p:spPr/>
        <p:txBody>
          <a:bodyPr/>
          <a:lstStyle/>
          <a:p>
            <a:r>
              <a:rPr lang="en-US" dirty="0"/>
              <a:t>  Outreach and Recruitment</a:t>
            </a:r>
          </a:p>
        </p:txBody>
      </p:sp>
      <p:pic>
        <p:nvPicPr>
          <p:cNvPr id="5" name="ymail_attachmentId4dd329a8-01ec-4e36-9815-952c60eb166b">
            <a:extLst>
              <a:ext uri="{FF2B5EF4-FFF2-40B4-BE49-F238E27FC236}">
                <a16:creationId xmlns:a16="http://schemas.microsoft.com/office/drawing/2014/main" id="{77B6EDAF-4BC6-4717-86F6-2CF7A65E4FFA}"/>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50" r="1650"/>
          <a:stretch>
            <a:fillRect/>
          </a:stretch>
        </p:blipFill>
        <p:spPr bwMode="auto">
          <a:xfrm>
            <a:off x="836613" y="1031875"/>
            <a:ext cx="5943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78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Outreach and Recruitment</a:t>
            </a:r>
          </a:p>
        </p:txBody>
      </p:sp>
      <p:sp>
        <p:nvSpPr>
          <p:cNvPr id="9" name="Text Placeholder 8"/>
          <p:cNvSpPr>
            <a:spLocks noGrp="1"/>
          </p:cNvSpPr>
          <p:nvPr>
            <p:ph type="body" sz="half" idx="2"/>
          </p:nvPr>
        </p:nvSpPr>
        <p:spPr/>
        <p:txBody>
          <a:bodyPr>
            <a:normAutofit fontScale="92500" lnSpcReduction="20000"/>
          </a:bodyPr>
          <a:lstStyle/>
          <a:p>
            <a:r>
              <a:rPr lang="en-US" dirty="0"/>
              <a:t>Know who you are and what you excel in. Build on your strengths to better serve customers.</a:t>
            </a:r>
          </a:p>
        </p:txBody>
      </p:sp>
      <p:pic>
        <p:nvPicPr>
          <p:cNvPr id="3" name="Picture Placeholder 2" descr="Logo&#10;&#10;Description automatically generated">
            <a:extLst>
              <a:ext uri="{FF2B5EF4-FFF2-40B4-BE49-F238E27FC236}">
                <a16:creationId xmlns:a16="http://schemas.microsoft.com/office/drawing/2014/main" id="{93584E1A-CBA6-4A79-AA52-73534B2864CB}"/>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830" b="3830"/>
          <a:stretch>
            <a:fillRect/>
          </a:stretch>
        </p:blipFill>
        <p:spPr>
          <a:xfrm>
            <a:off x="8195366" y="1847548"/>
            <a:ext cx="2715768" cy="2776308"/>
          </a:xfrm>
        </p:spPr>
      </p:pic>
      <p:sp>
        <p:nvSpPr>
          <p:cNvPr id="13" name="Text Placeholder 12"/>
          <p:cNvSpPr>
            <a:spLocks noGrp="1"/>
          </p:cNvSpPr>
          <p:nvPr>
            <p:ph type="body" sz="half" idx="21"/>
          </p:nvPr>
        </p:nvSpPr>
        <p:spPr/>
        <p:txBody>
          <a:bodyPr/>
          <a:lstStyle/>
          <a:p>
            <a:r>
              <a:rPr lang="en-US" dirty="0"/>
              <a:t>Look in the mirror and ask yourself; do I want me, helping me?</a:t>
            </a:r>
          </a:p>
        </p:txBody>
      </p:sp>
      <p:sp>
        <p:nvSpPr>
          <p:cNvPr id="14" name="Text Placeholder 13"/>
          <p:cNvSpPr>
            <a:spLocks noGrp="1"/>
          </p:cNvSpPr>
          <p:nvPr>
            <p:ph type="body" sz="half" idx="22"/>
          </p:nvPr>
        </p:nvSpPr>
        <p:spPr/>
        <p:txBody>
          <a:bodyPr/>
          <a:lstStyle/>
          <a:p>
            <a:r>
              <a:rPr lang="en-US" dirty="0"/>
              <a:t>Know the ins-outs of what you are speaking on before speaking. </a:t>
            </a:r>
          </a:p>
        </p:txBody>
      </p:sp>
      <p:pic>
        <p:nvPicPr>
          <p:cNvPr id="27" name="Picture Placeholder 26" descr="Diagram&#10;&#10;Description automatically generated">
            <a:extLst>
              <a:ext uri="{FF2B5EF4-FFF2-40B4-BE49-F238E27FC236}">
                <a16:creationId xmlns:a16="http://schemas.microsoft.com/office/drawing/2014/main" id="{7C8EE78B-E442-44F9-B5DB-9DA332A4E8DC}"/>
              </a:ext>
            </a:extLst>
          </p:cNvPr>
          <p:cNvPicPr>
            <a:picLocks noGrp="1" noChangeAspect="1"/>
          </p:cNvPicPr>
          <p:nvPr>
            <p:ph type="pic" sz="quarter" idx="19"/>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1635" r="21635"/>
          <a:stretch>
            <a:fillRect/>
          </a:stretch>
        </p:blipFill>
        <p:spPr>
          <a:xfrm>
            <a:off x="1219050" y="1824285"/>
            <a:ext cx="2715768" cy="2776308"/>
          </a:xfrm>
        </p:spPr>
      </p:pic>
      <p:pic>
        <p:nvPicPr>
          <p:cNvPr id="30" name="Picture Placeholder 29" descr="A baby holding a baby&#10;&#10;Description automatically generated with low confidence">
            <a:extLst>
              <a:ext uri="{FF2B5EF4-FFF2-40B4-BE49-F238E27FC236}">
                <a16:creationId xmlns:a16="http://schemas.microsoft.com/office/drawing/2014/main" id="{B72FB6D1-8795-45CA-8C9B-6C779F883F40}"/>
              </a:ext>
            </a:extLst>
          </p:cNvPr>
          <p:cNvPicPr>
            <a:picLocks noGrp="1" noChangeAspect="1"/>
          </p:cNvPicPr>
          <p:nvPr>
            <p:ph type="pic" sz="quarter" idx="20"/>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3336" r="13336"/>
          <a:stretch>
            <a:fillRect/>
          </a:stretch>
        </p:blipFill>
        <p:spPr>
          <a:xfrm>
            <a:off x="4707208" y="1847548"/>
            <a:ext cx="2715768" cy="2776308"/>
          </a:xfrm>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Outreach and Recruitment	</a:t>
            </a:r>
          </a:p>
        </p:txBody>
      </p:sp>
      <p:pic>
        <p:nvPicPr>
          <p:cNvPr id="3" name="Picture Placeholder 2" descr="Logo&#10;&#10;Description automatically generated">
            <a:extLst>
              <a:ext uri="{FF2B5EF4-FFF2-40B4-BE49-F238E27FC236}">
                <a16:creationId xmlns:a16="http://schemas.microsoft.com/office/drawing/2014/main" id="{B7EEE2FA-C6BC-4B47-9613-D680A5E7E646}"/>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646" b="2646"/>
          <a:stretch>
            <a:fillRect/>
          </a:stretch>
        </p:blipFill>
        <p:spPr>
          <a:xfrm>
            <a:off x="1393794" y="1997476"/>
            <a:ext cx="3691360" cy="2401446"/>
          </a:xfrm>
        </p:spPr>
      </p:pic>
      <p:sp>
        <p:nvSpPr>
          <p:cNvPr id="7" name="Text Placeholder 6"/>
          <p:cNvSpPr>
            <a:spLocks noGrp="1"/>
          </p:cNvSpPr>
          <p:nvPr>
            <p:ph type="body" sz="half" idx="2"/>
          </p:nvPr>
        </p:nvSpPr>
        <p:spPr/>
        <p:txBody>
          <a:bodyPr/>
          <a:lstStyle/>
          <a:p>
            <a:r>
              <a:rPr lang="en-US" dirty="0"/>
              <a:t>Get involved in your community	</a:t>
            </a:r>
          </a:p>
        </p:txBody>
      </p:sp>
      <p:pic>
        <p:nvPicPr>
          <p:cNvPr id="11" name="Picture Placeholder 10" descr="A picture containing text, person, green&#10;&#10;Description automatically generated">
            <a:extLst>
              <a:ext uri="{FF2B5EF4-FFF2-40B4-BE49-F238E27FC236}">
                <a16:creationId xmlns:a16="http://schemas.microsoft.com/office/drawing/2014/main" id="{EDA02AE0-2DBD-429B-AFFF-EB91A73BDB78}"/>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5332" b="15332"/>
          <a:stretch>
            <a:fillRect/>
          </a:stretch>
        </p:blipFill>
        <p:spPr/>
      </p:pic>
      <p:sp>
        <p:nvSpPr>
          <p:cNvPr id="10" name="Text Placeholder 9"/>
          <p:cNvSpPr>
            <a:spLocks noGrp="1"/>
          </p:cNvSpPr>
          <p:nvPr>
            <p:ph type="body" sz="half" idx="19"/>
          </p:nvPr>
        </p:nvSpPr>
        <p:spPr/>
        <p:txBody>
          <a:bodyPr/>
          <a:lstStyle/>
          <a:p>
            <a:r>
              <a:rPr lang="en-US" dirty="0"/>
              <a:t>Have fun and enjoy what you do</a:t>
            </a:r>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Outreach &amp; Recruitment	</a:t>
            </a:r>
          </a:p>
        </p:txBody>
      </p:sp>
      <p:sp>
        <p:nvSpPr>
          <p:cNvPr id="3" name="Text Placeholder 2"/>
          <p:cNvSpPr>
            <a:spLocks noGrp="1"/>
          </p:cNvSpPr>
          <p:nvPr>
            <p:ph type="body" idx="1"/>
          </p:nvPr>
        </p:nvSpPr>
        <p:spPr/>
        <p:txBody>
          <a:bodyPr/>
          <a:lstStyle/>
          <a:p>
            <a:r>
              <a:rPr lang="en-US" dirty="0"/>
              <a:t>Know your targeted population and who you are recruiting	</a:t>
            </a: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Reaching out to your targeted population </a:t>
            </a:r>
          </a:p>
        </p:txBody>
      </p:sp>
      <p:sp>
        <p:nvSpPr>
          <p:cNvPr id="3" name="Text Placeholder 2"/>
          <p:cNvSpPr>
            <a:spLocks noGrp="1"/>
          </p:cNvSpPr>
          <p:nvPr>
            <p:ph type="body" idx="1"/>
          </p:nvPr>
        </p:nvSpPr>
        <p:spPr/>
        <p:txBody>
          <a:bodyPr/>
          <a:lstStyle/>
          <a:p>
            <a:r>
              <a:rPr lang="en-US" dirty="0"/>
              <a:t>Recruitment	</a:t>
            </a:r>
          </a:p>
        </p:txBody>
      </p:sp>
      <p:pic>
        <p:nvPicPr>
          <p:cNvPr id="8" name="Content Placeholder 7" descr="A black and white photo of a sign with a building in the background&#10;&#10;Description automatically generated with low confidence">
            <a:extLst>
              <a:ext uri="{FF2B5EF4-FFF2-40B4-BE49-F238E27FC236}">
                <a16:creationId xmlns:a16="http://schemas.microsoft.com/office/drawing/2014/main" id="{1EEF9E71-0E94-4873-BCAD-D8477AA36F8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3752" y="2662238"/>
            <a:ext cx="1905000" cy="1219201"/>
          </a:xfrm>
        </p:spPr>
      </p:pic>
      <p:sp>
        <p:nvSpPr>
          <p:cNvPr id="5" name="Text Placeholder 4"/>
          <p:cNvSpPr>
            <a:spLocks noGrp="1"/>
          </p:cNvSpPr>
          <p:nvPr>
            <p:ph type="body" sz="quarter" idx="3"/>
          </p:nvPr>
        </p:nvSpPr>
        <p:spPr/>
        <p:txBody>
          <a:bodyPr/>
          <a:lstStyle/>
          <a:p>
            <a:r>
              <a:rPr lang="en-US" dirty="0"/>
              <a:t>Recruitment</a:t>
            </a:r>
          </a:p>
        </p:txBody>
      </p:sp>
      <p:sp>
        <p:nvSpPr>
          <p:cNvPr id="10" name="TextBox 9">
            <a:extLst>
              <a:ext uri="{FF2B5EF4-FFF2-40B4-BE49-F238E27FC236}">
                <a16:creationId xmlns:a16="http://schemas.microsoft.com/office/drawing/2014/main" id="{36F3A663-E42D-4C29-84FB-FA522A77B975}"/>
              </a:ext>
            </a:extLst>
          </p:cNvPr>
          <p:cNvSpPr txBox="1"/>
          <p:nvPr/>
        </p:nvSpPr>
        <p:spPr>
          <a:xfrm>
            <a:off x="1127464" y="4341181"/>
            <a:ext cx="3852909" cy="1754326"/>
          </a:xfrm>
          <a:prstGeom prst="rect">
            <a:avLst/>
          </a:prstGeom>
          <a:noFill/>
        </p:spPr>
        <p:txBody>
          <a:bodyPr wrap="square" rtlCol="0">
            <a:spAutoFit/>
          </a:bodyPr>
          <a:lstStyle/>
          <a:p>
            <a:r>
              <a:rPr lang="en-US" dirty="0"/>
              <a:t>Speak on the level of your targeted population and what they understand. Youth understands $$$$$ not WIOA Services or eligibility. What will benefit them now! </a:t>
            </a:r>
          </a:p>
        </p:txBody>
      </p:sp>
      <p:sp>
        <p:nvSpPr>
          <p:cNvPr id="15" name="TextBox 14">
            <a:extLst>
              <a:ext uri="{FF2B5EF4-FFF2-40B4-BE49-F238E27FC236}">
                <a16:creationId xmlns:a16="http://schemas.microsoft.com/office/drawing/2014/main" id="{7536E701-07F2-4D4C-9FFF-AC219095360F}"/>
              </a:ext>
            </a:extLst>
          </p:cNvPr>
          <p:cNvSpPr txBox="1"/>
          <p:nvPr/>
        </p:nvSpPr>
        <p:spPr>
          <a:xfrm>
            <a:off x="6172200" y="4909351"/>
            <a:ext cx="3433439" cy="1200329"/>
          </a:xfrm>
          <a:prstGeom prst="rect">
            <a:avLst/>
          </a:prstGeom>
          <a:noFill/>
        </p:spPr>
        <p:txBody>
          <a:bodyPr wrap="square" rtlCol="0">
            <a:spAutoFit/>
          </a:bodyPr>
          <a:lstStyle/>
          <a:p>
            <a:r>
              <a:rPr lang="en-US" sz="1200" dirty="0"/>
              <a:t>Ex-offenders are looking for that second chance to be on the same level everyone else is without being judged by their past. Focus on getting them to that place by focusing on what benefits them and how they can get to that place. </a:t>
            </a:r>
          </a:p>
        </p:txBody>
      </p:sp>
      <p:pic>
        <p:nvPicPr>
          <p:cNvPr id="18" name="Content Placeholder 11" descr="A group of people standing together holding a sign&#10;&#10;Description automatically generated with low confidence">
            <a:extLst>
              <a:ext uri="{FF2B5EF4-FFF2-40B4-BE49-F238E27FC236}">
                <a16:creationId xmlns:a16="http://schemas.microsoft.com/office/drawing/2014/main" id="{89F57A19-6B7D-4DEA-B10C-82075970B19D}"/>
              </a:ext>
            </a:extLst>
          </p:cNvPr>
          <p:cNvPicPr>
            <a:picLocks noGrp="1" noChangeAspect="1"/>
          </p:cNvPicPr>
          <p:nvPr>
            <p:ph sz="quarter" idx="4"/>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72201" y="2835383"/>
            <a:ext cx="3344662" cy="1900376"/>
          </a:xfrm>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488272"/>
            <a:ext cx="10058402" cy="3932808"/>
          </a:xfrm>
        </p:spPr>
        <p:txBody>
          <a:bodyPr>
            <a:normAutofit/>
          </a:bodyPr>
          <a:lstStyle/>
          <a:p>
            <a:r>
              <a:rPr lang="en-US" dirty="0"/>
              <a:t>Who are we recruiting and where are we recruiting them?</a:t>
            </a:r>
            <a:br>
              <a:rPr lang="en-US" dirty="0"/>
            </a:br>
            <a:br>
              <a:rPr lang="en-US" dirty="0"/>
            </a:br>
            <a:endParaRPr lang="en-US"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A11A-D6F7-4258-8A7E-A6EB1A8447E0}"/>
              </a:ext>
            </a:extLst>
          </p:cNvPr>
          <p:cNvSpPr>
            <a:spLocks noGrp="1"/>
          </p:cNvSpPr>
          <p:nvPr>
            <p:ph type="title"/>
          </p:nvPr>
        </p:nvSpPr>
        <p:spPr>
          <a:xfrm>
            <a:off x="1065212" y="506026"/>
            <a:ext cx="10058402" cy="1017973"/>
          </a:xfrm>
        </p:spPr>
        <p:txBody>
          <a:bodyPr>
            <a:normAutofit fontScale="90000"/>
          </a:bodyPr>
          <a:lstStyle/>
          <a:p>
            <a:r>
              <a:rPr lang="en-US" dirty="0"/>
              <a:t>WIOA focuses on the hard to serve participants regardless of the program they are eligible for. </a:t>
            </a:r>
            <a:br>
              <a:rPr lang="en-US" dirty="0"/>
            </a:br>
            <a:endParaRPr lang="en-US" dirty="0"/>
          </a:p>
        </p:txBody>
      </p:sp>
      <p:sp>
        <p:nvSpPr>
          <p:cNvPr id="3" name="Content Placeholder 2">
            <a:extLst>
              <a:ext uri="{FF2B5EF4-FFF2-40B4-BE49-F238E27FC236}">
                <a16:creationId xmlns:a16="http://schemas.microsoft.com/office/drawing/2014/main" id="{10769C3C-5A7F-4124-A307-28BD5362E57D}"/>
              </a:ext>
            </a:extLst>
          </p:cNvPr>
          <p:cNvSpPr>
            <a:spLocks noGrp="1"/>
          </p:cNvSpPr>
          <p:nvPr>
            <p:ph idx="1"/>
          </p:nvPr>
        </p:nvSpPr>
        <p:spPr/>
        <p:txBody>
          <a:bodyPr>
            <a:normAutofit fontScale="85000" lnSpcReduction="20000"/>
          </a:bodyPr>
          <a:lstStyle/>
          <a:p>
            <a:pPr marL="0" indent="0">
              <a:buNone/>
            </a:pPr>
            <a:endParaRPr lang="en-US" dirty="0"/>
          </a:p>
          <a:p>
            <a:r>
              <a:rPr lang="en-US" dirty="0"/>
              <a:t>Where would we find customers with barriers?</a:t>
            </a:r>
          </a:p>
          <a:p>
            <a:r>
              <a:rPr lang="en-US" dirty="0"/>
              <a:t>Just to name a few places</a:t>
            </a:r>
          </a:p>
          <a:p>
            <a:pPr lvl="1"/>
            <a:r>
              <a:rPr lang="en-US" dirty="0"/>
              <a:t>Parole/probation offices</a:t>
            </a:r>
          </a:p>
          <a:p>
            <a:pPr lvl="1"/>
            <a:r>
              <a:rPr lang="en-US" dirty="0"/>
              <a:t>County Health Departments</a:t>
            </a:r>
          </a:p>
          <a:p>
            <a:pPr lvl="1"/>
            <a:r>
              <a:rPr lang="en-US" dirty="0"/>
              <a:t>Low-income housing places</a:t>
            </a:r>
          </a:p>
          <a:p>
            <a:pPr lvl="1"/>
            <a:r>
              <a:rPr lang="en-US" dirty="0"/>
              <a:t>Adult Education</a:t>
            </a:r>
          </a:p>
          <a:p>
            <a:pPr lvl="1"/>
            <a:r>
              <a:rPr lang="en-US" dirty="0"/>
              <a:t>TANF</a:t>
            </a:r>
          </a:p>
          <a:p>
            <a:pPr lvl="1"/>
            <a:r>
              <a:rPr lang="en-US" dirty="0"/>
              <a:t>Resource Room in every Workforce Center</a:t>
            </a:r>
          </a:p>
          <a:p>
            <a:pPr lvl="1"/>
            <a:r>
              <a:rPr lang="en-US" dirty="0"/>
              <a:t>Department of Human Services</a:t>
            </a:r>
          </a:p>
          <a:p>
            <a:pPr lvl="1"/>
            <a:r>
              <a:rPr lang="en-US" dirty="0"/>
              <a:t>Partners</a:t>
            </a:r>
          </a:p>
        </p:txBody>
      </p:sp>
    </p:spTree>
    <p:extLst>
      <p:ext uri="{BB962C8B-B14F-4D97-AF65-F5344CB8AC3E}">
        <p14:creationId xmlns:p14="http://schemas.microsoft.com/office/powerpoint/2010/main" val="417517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974E-B288-442D-BF54-0A1FD12709B2}"/>
              </a:ext>
            </a:extLst>
          </p:cNvPr>
          <p:cNvSpPr>
            <a:spLocks noGrp="1"/>
          </p:cNvSpPr>
          <p:nvPr>
            <p:ph type="title"/>
          </p:nvPr>
        </p:nvSpPr>
        <p:spPr/>
        <p:txBody>
          <a:bodyPr/>
          <a:lstStyle/>
          <a:p>
            <a:br>
              <a:rPr lang="en-US" dirty="0"/>
            </a:br>
            <a:r>
              <a:rPr lang="en-US" dirty="0"/>
              <a:t>Resource Manual- North Central 	</a:t>
            </a:r>
          </a:p>
        </p:txBody>
      </p:sp>
      <p:sp>
        <p:nvSpPr>
          <p:cNvPr id="3" name="Content Placeholder 2">
            <a:extLst>
              <a:ext uri="{FF2B5EF4-FFF2-40B4-BE49-F238E27FC236}">
                <a16:creationId xmlns:a16="http://schemas.microsoft.com/office/drawing/2014/main" id="{961EE0F2-684A-4196-9B39-6C9CE3754432}"/>
              </a:ext>
            </a:extLst>
          </p:cNvPr>
          <p:cNvSpPr>
            <a:spLocks noGrp="1"/>
          </p:cNvSpPr>
          <p:nvPr>
            <p:ph idx="1"/>
          </p:nvPr>
        </p:nvSpPr>
        <p:spPr>
          <a:xfrm>
            <a:off x="8708494" y="5889356"/>
            <a:ext cx="2829994" cy="822745"/>
          </a:xfrm>
        </p:spPr>
        <p:txBody>
          <a:bodyPr>
            <a:normAutofit/>
          </a:bodyPr>
          <a:lstStyle/>
          <a:p>
            <a:pPr marL="0" indent="0">
              <a:buNone/>
            </a:pPr>
            <a:r>
              <a:rPr lang="en-US" dirty="0"/>
              <a:t>Liz Smith	</a:t>
            </a:r>
          </a:p>
        </p:txBody>
      </p:sp>
    </p:spTree>
    <p:extLst>
      <p:ext uri="{BB962C8B-B14F-4D97-AF65-F5344CB8AC3E}">
        <p14:creationId xmlns:p14="http://schemas.microsoft.com/office/powerpoint/2010/main" val="41172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F68F-4D46-4A61-AA6E-E6BBA03CDF91}"/>
              </a:ext>
            </a:extLst>
          </p:cNvPr>
          <p:cNvSpPr>
            <a:spLocks noGrp="1"/>
          </p:cNvSpPr>
          <p:nvPr>
            <p:ph type="title"/>
          </p:nvPr>
        </p:nvSpPr>
        <p:spPr/>
        <p:txBody>
          <a:bodyPr/>
          <a:lstStyle/>
          <a:p>
            <a:r>
              <a:rPr lang="en-US" dirty="0"/>
              <a:t>Outreach and Recruitment Role Play</a:t>
            </a:r>
          </a:p>
        </p:txBody>
      </p:sp>
      <p:sp>
        <p:nvSpPr>
          <p:cNvPr id="3" name="Content Placeholder 2">
            <a:extLst>
              <a:ext uri="{FF2B5EF4-FFF2-40B4-BE49-F238E27FC236}">
                <a16:creationId xmlns:a16="http://schemas.microsoft.com/office/drawing/2014/main" id="{76419E80-049C-4DD6-A830-0B13AE77BCAE}"/>
              </a:ext>
            </a:extLst>
          </p:cNvPr>
          <p:cNvSpPr>
            <a:spLocks noGrp="1"/>
          </p:cNvSpPr>
          <p:nvPr>
            <p:ph idx="1"/>
          </p:nvPr>
        </p:nvSpPr>
        <p:spPr/>
        <p:txBody>
          <a:bodyPr/>
          <a:lstStyle/>
          <a:p>
            <a:r>
              <a:rPr lang="en-US" dirty="0"/>
              <a:t>April Flowers</a:t>
            </a:r>
          </a:p>
          <a:p>
            <a:r>
              <a:rPr lang="en-US" dirty="0"/>
              <a:t>Martha Boyer</a:t>
            </a:r>
          </a:p>
        </p:txBody>
      </p:sp>
    </p:spTree>
    <p:extLst>
      <p:ext uri="{BB962C8B-B14F-4D97-AF65-F5344CB8AC3E}">
        <p14:creationId xmlns:p14="http://schemas.microsoft.com/office/powerpoint/2010/main" val="269413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F68F-4D46-4A61-AA6E-E6BBA03CDF91}"/>
              </a:ext>
            </a:extLst>
          </p:cNvPr>
          <p:cNvSpPr>
            <a:spLocks noGrp="1"/>
          </p:cNvSpPr>
          <p:nvPr>
            <p:ph type="title"/>
          </p:nvPr>
        </p:nvSpPr>
        <p:spPr/>
        <p:txBody>
          <a:bodyPr/>
          <a:lstStyle/>
          <a:p>
            <a:r>
              <a:rPr lang="en-US" dirty="0"/>
              <a:t>Answers to the prize questions</a:t>
            </a:r>
          </a:p>
        </p:txBody>
      </p:sp>
      <p:sp>
        <p:nvSpPr>
          <p:cNvPr id="3" name="Content Placeholder 2">
            <a:extLst>
              <a:ext uri="{FF2B5EF4-FFF2-40B4-BE49-F238E27FC236}">
                <a16:creationId xmlns:a16="http://schemas.microsoft.com/office/drawing/2014/main" id="{76419E80-049C-4DD6-A830-0B13AE77BCAE}"/>
              </a:ext>
            </a:extLst>
          </p:cNvPr>
          <p:cNvSpPr>
            <a:spLocks noGrp="1"/>
          </p:cNvSpPr>
          <p:nvPr>
            <p:ph idx="1"/>
          </p:nvPr>
        </p:nvSpPr>
        <p:spPr/>
        <p:txBody>
          <a:bodyPr>
            <a:normAutofit/>
          </a:bodyPr>
          <a:lstStyle/>
          <a:p>
            <a:r>
              <a:rPr lang="en-US" dirty="0"/>
              <a:t>No, you do not have to spend money to co-enroll. </a:t>
            </a:r>
          </a:p>
          <a:p>
            <a:pPr lvl="1"/>
            <a:r>
              <a:rPr lang="en-US" dirty="0"/>
              <a:t>Remember to always have a co-funding form completed to show services are not being duplicated.</a:t>
            </a:r>
          </a:p>
          <a:p>
            <a:pPr marL="457200" lvl="1" indent="0">
              <a:buNone/>
            </a:pPr>
            <a:r>
              <a:rPr lang="en-US" b="1" dirty="0"/>
              <a:t>Core 4 Partners</a:t>
            </a:r>
          </a:p>
          <a:p>
            <a:r>
              <a:rPr lang="en-US" dirty="0"/>
              <a:t>Title 1B Adult, Dislocated Workers and Youth</a:t>
            </a:r>
          </a:p>
          <a:p>
            <a:r>
              <a:rPr lang="en-US" dirty="0"/>
              <a:t>Title II Adult Education and Literacy</a:t>
            </a:r>
          </a:p>
          <a:p>
            <a:r>
              <a:rPr lang="en-US" dirty="0"/>
              <a:t>Title III Wagner </a:t>
            </a:r>
            <a:r>
              <a:rPr lang="en-US" dirty="0" err="1"/>
              <a:t>Peyser</a:t>
            </a:r>
            <a:endParaRPr lang="en-US" dirty="0"/>
          </a:p>
          <a:p>
            <a:r>
              <a:rPr lang="en-US" dirty="0"/>
              <a:t>Title IV Vocational Rehabilitation </a:t>
            </a:r>
          </a:p>
          <a:p>
            <a:endParaRPr lang="en-US" dirty="0"/>
          </a:p>
        </p:txBody>
      </p:sp>
    </p:spTree>
    <p:extLst>
      <p:ext uri="{BB962C8B-B14F-4D97-AF65-F5344CB8AC3E}">
        <p14:creationId xmlns:p14="http://schemas.microsoft.com/office/powerpoint/2010/main" val="340879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Content Placeholder 3"/>
          <p:cNvSpPr>
            <a:spLocks noGrp="1"/>
          </p:cNvSpPr>
          <p:nvPr>
            <p:ph sz="half" idx="1"/>
          </p:nvPr>
        </p:nvSpPr>
        <p:spPr/>
        <p:txBody>
          <a:bodyPr/>
          <a:lstStyle/>
          <a:p>
            <a:r>
              <a:rPr lang="en-US" dirty="0"/>
              <a:t>Co-Enrollment</a:t>
            </a:r>
          </a:p>
          <a:p>
            <a:r>
              <a:rPr lang="en-US" dirty="0"/>
              <a:t>Co-Funding</a:t>
            </a:r>
          </a:p>
          <a:p>
            <a:r>
              <a:rPr lang="en-US" dirty="0"/>
              <a:t>Outreach and Recruitment</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3072678299"/>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a:t>
            </a:r>
          </a:p>
        </p:txBody>
      </p:sp>
      <p:sp>
        <p:nvSpPr>
          <p:cNvPr id="4" name="Text Placeholder 3"/>
          <p:cNvSpPr>
            <a:spLocks noGrp="1"/>
          </p:cNvSpPr>
          <p:nvPr>
            <p:ph type="body" sz="half" idx="2"/>
          </p:nvPr>
        </p:nvSpPr>
        <p:spPr>
          <a:xfrm>
            <a:off x="7511732" y="3913322"/>
            <a:ext cx="3840480" cy="2030278"/>
          </a:xfrm>
        </p:spPr>
        <p:txBody>
          <a:bodyPr/>
          <a:lstStyle/>
          <a:p>
            <a:r>
              <a:rPr lang="en-US" dirty="0"/>
              <a:t>Carole Shaver</a:t>
            </a:r>
          </a:p>
        </p:txBody>
      </p:sp>
      <p:pic>
        <p:nvPicPr>
          <p:cNvPr id="6" name="Content Placeholder 5" descr="A picture containing text, clipart&#10;&#10;Description automatically generated">
            <a:extLst>
              <a:ext uri="{FF2B5EF4-FFF2-40B4-BE49-F238E27FC236}">
                <a16:creationId xmlns:a16="http://schemas.microsoft.com/office/drawing/2014/main" id="{DB7F75E7-B4DC-4271-934D-78E487F2EB1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30638" y="1511084"/>
            <a:ext cx="4835470" cy="2967925"/>
          </a:xfrm>
          <a:prstGeom prst="rect">
            <a:avLst/>
          </a:prstGeom>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WIOA/TAA Co-Enrollment </a:t>
            </a:r>
            <a:endParaRPr dirty="0"/>
          </a:p>
        </p:txBody>
      </p:sp>
      <p:sp>
        <p:nvSpPr>
          <p:cNvPr id="14" name="Content Placeholder 13"/>
          <p:cNvSpPr>
            <a:spLocks noGrp="1"/>
          </p:cNvSpPr>
          <p:nvPr>
            <p:ph idx="1"/>
          </p:nvPr>
        </p:nvSpPr>
        <p:spPr/>
        <p:txBody>
          <a:bodyPr>
            <a:normAutofit fontScale="92500" lnSpcReduction="10000"/>
          </a:bodyPr>
          <a:lstStyle/>
          <a:p>
            <a:r>
              <a:rPr lang="en-US" dirty="0"/>
              <a:t> It is the shared responsibility of TAA and WIOA to attempt to determine eligibility for and to co-enroll every applicant who is laid off as a result of a permanent closure or a substantial layoff of a trade affected company and who desires assistance in obtaining new employment, unless that person does not qualify for WIOA and/or TAA services </a:t>
            </a:r>
          </a:p>
          <a:p>
            <a:r>
              <a:rPr lang="en-US" dirty="0"/>
              <a:t>It is also the shared responsibility of TAA and WIOA to work together to give co-enrolled participants the best array of services appropriate for these participants</a:t>
            </a:r>
          </a:p>
          <a:p>
            <a:r>
              <a:rPr lang="en-US" dirty="0"/>
              <a:t>Once a worker is determined to be TAA-affected, TAA is the priority source of funding if such funding is allowed by TAA. 	</a:t>
            </a:r>
            <a:endParaRPr dirty="0"/>
          </a:p>
        </p:txBody>
      </p:sp>
    </p:spTree>
    <p:extLst>
      <p:ext uri="{BB962C8B-B14F-4D97-AF65-F5344CB8AC3E}">
        <p14:creationId xmlns:p14="http://schemas.microsoft.com/office/powerpoint/2010/main" val="199395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DED0-2A9B-4D9F-AFA2-7F11BC223E46}"/>
              </a:ext>
            </a:extLst>
          </p:cNvPr>
          <p:cNvSpPr>
            <a:spLocks noGrp="1"/>
          </p:cNvSpPr>
          <p:nvPr>
            <p:ph type="title"/>
          </p:nvPr>
        </p:nvSpPr>
        <p:spPr/>
        <p:txBody>
          <a:bodyPr/>
          <a:lstStyle/>
          <a:p>
            <a:r>
              <a:rPr lang="en-US" dirty="0"/>
              <a:t>WIOA/TAA Co-Enrollment (continued)</a:t>
            </a:r>
          </a:p>
        </p:txBody>
      </p:sp>
      <p:sp>
        <p:nvSpPr>
          <p:cNvPr id="3" name="Content Placeholder 2">
            <a:extLst>
              <a:ext uri="{FF2B5EF4-FFF2-40B4-BE49-F238E27FC236}">
                <a16:creationId xmlns:a16="http://schemas.microsoft.com/office/drawing/2014/main" id="{8FB4B171-5AA8-4CAC-822F-14A98F6637A8}"/>
              </a:ext>
            </a:extLst>
          </p:cNvPr>
          <p:cNvSpPr>
            <a:spLocks noGrp="1"/>
          </p:cNvSpPr>
          <p:nvPr>
            <p:ph idx="1"/>
          </p:nvPr>
        </p:nvSpPr>
        <p:spPr/>
        <p:txBody>
          <a:bodyPr/>
          <a:lstStyle/>
          <a:p>
            <a:r>
              <a:rPr lang="en-US" dirty="0"/>
              <a:t>DOL has established a goal of co-enrolling 75% of TAA participants in either WIOA Title I Adult or Dislocated Worker programs. Therefore, co-enrollment of TAA participants into the WIOA Title I Dislocated Worker or Adult program is strongly encouraged if the TAA participant meets eligibility requirements. The specific services provided to such participants will depend on the needs of the participant and funding availability in the local area.</a:t>
            </a:r>
          </a:p>
        </p:txBody>
      </p:sp>
    </p:spTree>
    <p:extLst>
      <p:ext uri="{BB962C8B-B14F-4D97-AF65-F5344CB8AC3E}">
        <p14:creationId xmlns:p14="http://schemas.microsoft.com/office/powerpoint/2010/main" val="390359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WIOA Co-Enrollment </a:t>
            </a:r>
            <a:endParaRPr dirty="0"/>
          </a:p>
        </p:txBody>
      </p:sp>
      <p:sp>
        <p:nvSpPr>
          <p:cNvPr id="14" name="Content Placeholder 13"/>
          <p:cNvSpPr>
            <a:spLocks noGrp="1"/>
          </p:cNvSpPr>
          <p:nvPr>
            <p:ph idx="1"/>
          </p:nvPr>
        </p:nvSpPr>
        <p:spPr/>
        <p:txBody>
          <a:bodyPr>
            <a:normAutofit/>
          </a:bodyPr>
          <a:lstStyle/>
          <a:p>
            <a:r>
              <a:rPr lang="en-US" dirty="0"/>
              <a:t> Individuals who meet the respective program and service eligibility requirements may participate in Adult/Dislocated Worker and Youth programs concurrently.</a:t>
            </a:r>
          </a:p>
          <a:p>
            <a:r>
              <a:rPr lang="en-US" dirty="0"/>
              <a:t>Services available under each funding stream will depend on eligibility for services under that funding stream</a:t>
            </a:r>
          </a:p>
          <a:p>
            <a:r>
              <a:rPr lang="en-US" dirty="0"/>
              <a:t>LWA must track the funding streams that pay the costs of services and ensure no duplication of services [20 CFR 681.430]. </a:t>
            </a:r>
          </a:p>
          <a:p>
            <a:pPr marL="0" indent="0">
              <a:buNone/>
            </a:pPr>
            <a:r>
              <a:rPr lang="en-US" dirty="0"/>
              <a:t>	WIOA I-B- 2.7 change 1</a:t>
            </a:r>
            <a:endParaRPr dirty="0"/>
          </a:p>
        </p:txBody>
      </p:sp>
    </p:spTree>
    <p:extLst>
      <p:ext uri="{BB962C8B-B14F-4D97-AF65-F5344CB8AC3E}">
        <p14:creationId xmlns:p14="http://schemas.microsoft.com/office/powerpoint/2010/main" val="347809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FD8D-C2BD-46AB-8BA3-A99481F9F892}"/>
              </a:ext>
            </a:extLst>
          </p:cNvPr>
          <p:cNvSpPr>
            <a:spLocks noGrp="1"/>
          </p:cNvSpPr>
          <p:nvPr>
            <p:ph type="title"/>
          </p:nvPr>
        </p:nvSpPr>
        <p:spPr/>
        <p:txBody>
          <a:bodyPr/>
          <a:lstStyle/>
          <a:p>
            <a:r>
              <a:rPr lang="en-US" dirty="0"/>
              <a:t>Co-enrollment and Co-funding with Other Programs</a:t>
            </a:r>
          </a:p>
        </p:txBody>
      </p:sp>
      <p:sp>
        <p:nvSpPr>
          <p:cNvPr id="3" name="Content Placeholder 2">
            <a:extLst>
              <a:ext uri="{FF2B5EF4-FFF2-40B4-BE49-F238E27FC236}">
                <a16:creationId xmlns:a16="http://schemas.microsoft.com/office/drawing/2014/main" id="{1D37D48C-6E06-47AC-95A1-E0B726E26257}"/>
              </a:ext>
            </a:extLst>
          </p:cNvPr>
          <p:cNvSpPr>
            <a:spLocks noGrp="1"/>
          </p:cNvSpPr>
          <p:nvPr>
            <p:ph idx="1"/>
          </p:nvPr>
        </p:nvSpPr>
        <p:spPr/>
        <p:txBody>
          <a:bodyPr>
            <a:normAutofit lnSpcReduction="10000"/>
          </a:bodyPr>
          <a:lstStyle/>
          <a:p>
            <a:r>
              <a:rPr lang="en-US" dirty="0"/>
              <a:t>Providers are encouraged to work with other Workforce Center partners and other entities to provide a full array of needed services to participants. Not only does this strategy provide more services, but it also provides more case management to the participant, thus providing greater probability for success</a:t>
            </a:r>
          </a:p>
          <a:p>
            <a:r>
              <a:rPr lang="en-US" dirty="0"/>
              <a:t> Providers must not only ensure that participants apply for Pell Grants and other appropriate grants, but they must also coordinate funding with other one-stop partners and other entities for which the participant is eligible [20 CFR 680.230].</a:t>
            </a:r>
          </a:p>
        </p:txBody>
      </p:sp>
    </p:spTree>
    <p:extLst>
      <p:ext uri="{BB962C8B-B14F-4D97-AF65-F5344CB8AC3E}">
        <p14:creationId xmlns:p14="http://schemas.microsoft.com/office/powerpoint/2010/main" val="167832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Co-Enrollment equals partnership</a:t>
            </a:r>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836613" y="1334906"/>
            <a:ext cx="5943600" cy="3964577"/>
          </a:xfrm>
        </p:spPr>
      </p:pic>
      <p:sp>
        <p:nvSpPr>
          <p:cNvPr id="4" name="Text Placeholder 3"/>
          <p:cNvSpPr>
            <a:spLocks noGrp="1"/>
          </p:cNvSpPr>
          <p:nvPr>
            <p:ph type="body" sz="half" idx="2"/>
          </p:nvPr>
        </p:nvSpPr>
        <p:spPr/>
        <p:txBody>
          <a:bodyPr/>
          <a:lstStyle/>
          <a:p>
            <a:r>
              <a:rPr lang="en-US" dirty="0"/>
              <a:t>The better the partnership the more valuable you are to your participants. </a:t>
            </a:r>
          </a:p>
        </p:txBody>
      </p:sp>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B5362-DBF2-444F-BAD2-3EF2E844939F}"/>
              </a:ext>
            </a:extLst>
          </p:cNvPr>
          <p:cNvSpPr>
            <a:spLocks noGrp="1"/>
          </p:cNvSpPr>
          <p:nvPr>
            <p:ph type="title"/>
          </p:nvPr>
        </p:nvSpPr>
        <p:spPr/>
        <p:txBody>
          <a:bodyPr>
            <a:noAutofit/>
          </a:bodyPr>
          <a:lstStyle/>
          <a:p>
            <a:r>
              <a:rPr lang="en-US" sz="4400" dirty="0"/>
              <a:t>James Moss 		&amp;</a:t>
            </a:r>
            <a:br>
              <a:rPr lang="en-US" sz="4400" dirty="0"/>
            </a:br>
            <a:r>
              <a:rPr lang="en-US" sz="4400" dirty="0"/>
              <a:t>Carole Shaver</a:t>
            </a:r>
          </a:p>
        </p:txBody>
      </p:sp>
      <p:sp>
        <p:nvSpPr>
          <p:cNvPr id="4" name="Text Placeholder 3">
            <a:extLst>
              <a:ext uri="{FF2B5EF4-FFF2-40B4-BE49-F238E27FC236}">
                <a16:creationId xmlns:a16="http://schemas.microsoft.com/office/drawing/2014/main" id="{7A714025-2F07-45C1-B623-011171BEA9C8}"/>
              </a:ext>
            </a:extLst>
          </p:cNvPr>
          <p:cNvSpPr>
            <a:spLocks noGrp="1"/>
          </p:cNvSpPr>
          <p:nvPr>
            <p:ph type="body" sz="half" idx="2"/>
          </p:nvPr>
        </p:nvSpPr>
        <p:spPr/>
        <p:txBody>
          <a:bodyPr/>
          <a:lstStyle/>
          <a:p>
            <a:r>
              <a:rPr lang="en-US" dirty="0"/>
              <a:t>Co-enrolling is focused toward providing participants with an array of services so they can achieve their goal. </a:t>
            </a:r>
          </a:p>
        </p:txBody>
      </p:sp>
      <p:pic>
        <p:nvPicPr>
          <p:cNvPr id="10" name="Picture Placeholder 9" descr="A chalkboard with writing on it&#10;&#10;Description automatically generated with medium confidence">
            <a:extLst>
              <a:ext uri="{FF2B5EF4-FFF2-40B4-BE49-F238E27FC236}">
                <a16:creationId xmlns:a16="http://schemas.microsoft.com/office/drawing/2014/main" id="{04DF42B0-D9A2-445F-8153-0F5592D14C56}"/>
              </a:ext>
            </a:extLst>
          </p:cNvPr>
          <p:cNvPicPr>
            <a:picLocks noGrp="1" noChangeAspect="1"/>
          </p:cNvPicPr>
          <p:nvPr>
            <p:ph type="pic"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240" r="5240"/>
          <a:stretch>
            <a:fillRect/>
          </a:stretch>
        </p:blipFill>
        <p:spPr/>
      </p:pic>
    </p:spTree>
    <p:extLst>
      <p:ext uri="{BB962C8B-B14F-4D97-AF65-F5344CB8AC3E}">
        <p14:creationId xmlns:p14="http://schemas.microsoft.com/office/powerpoint/2010/main" val="188800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26AC-94EA-4726-8573-7478DB9C6A00}"/>
              </a:ext>
            </a:extLst>
          </p:cNvPr>
          <p:cNvSpPr>
            <a:spLocks noGrp="1"/>
          </p:cNvSpPr>
          <p:nvPr>
            <p:ph type="title"/>
          </p:nvPr>
        </p:nvSpPr>
        <p:spPr/>
        <p:txBody>
          <a:bodyPr/>
          <a:lstStyle/>
          <a:p>
            <a:r>
              <a:rPr lang="en-US" dirty="0"/>
              <a:t>Do you have to spend money to co-enroll?</a:t>
            </a:r>
          </a:p>
        </p:txBody>
      </p:sp>
      <p:pic>
        <p:nvPicPr>
          <p:cNvPr id="6" name="Picture Placeholder 5" descr="A cartoon of a child holding a sign&#10;&#10;Description automatically generated with low confidence">
            <a:extLst>
              <a:ext uri="{FF2B5EF4-FFF2-40B4-BE49-F238E27FC236}">
                <a16:creationId xmlns:a16="http://schemas.microsoft.com/office/drawing/2014/main" id="{6536E67A-C027-422E-9025-605344B9E4C6}"/>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239" b="16239"/>
          <a:stretch>
            <a:fillRect/>
          </a:stretch>
        </p:blipFill>
        <p:spPr>
          <a:xfrm>
            <a:off x="843131" y="945397"/>
            <a:ext cx="5828890" cy="4711485"/>
          </a:xfrm>
        </p:spPr>
      </p:pic>
      <p:sp>
        <p:nvSpPr>
          <p:cNvPr id="4" name="Text Placeholder 3">
            <a:extLst>
              <a:ext uri="{FF2B5EF4-FFF2-40B4-BE49-F238E27FC236}">
                <a16:creationId xmlns:a16="http://schemas.microsoft.com/office/drawing/2014/main" id="{B853591F-8E4B-4859-B9A6-2148E36571C1}"/>
              </a:ext>
            </a:extLst>
          </p:cNvPr>
          <p:cNvSpPr>
            <a:spLocks noGrp="1"/>
          </p:cNvSpPr>
          <p:nvPr>
            <p:ph type="body" sz="half" idx="2"/>
          </p:nvPr>
        </p:nvSpPr>
        <p:spPr/>
        <p:txBody>
          <a:bodyPr>
            <a:normAutofit/>
          </a:bodyPr>
          <a:lstStyle/>
          <a:p>
            <a:r>
              <a:rPr lang="en-US" sz="3200" dirty="0"/>
              <a:t>Who are the WIOA four core partners?</a:t>
            </a:r>
          </a:p>
        </p:txBody>
      </p:sp>
    </p:spTree>
    <p:extLst>
      <p:ext uri="{BB962C8B-B14F-4D97-AF65-F5344CB8AC3E}">
        <p14:creationId xmlns:p14="http://schemas.microsoft.com/office/powerpoint/2010/main" val="226858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presentation</Template>
  <TotalTime>638</TotalTime>
  <Words>1196</Words>
  <Application>Microsoft Office PowerPoint</Application>
  <PresentationFormat>Widescreen</PresentationFormat>
  <Paragraphs>96</Paragraphs>
  <Slides>20</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Segoe Print</vt:lpstr>
      <vt:lpstr>Nature Illustration 16x9</vt:lpstr>
      <vt:lpstr>Co-Enrollment Co-Funding Outreach &amp; Recruitment </vt:lpstr>
      <vt:lpstr>References</vt:lpstr>
      <vt:lpstr>WIOA/TAA Co-Enrollment </vt:lpstr>
      <vt:lpstr>WIOA/TAA Co-Enrollment (continued)</vt:lpstr>
      <vt:lpstr>WIOA Co-Enrollment </vt:lpstr>
      <vt:lpstr>Co-enrollment and Co-funding with Other Programs</vt:lpstr>
      <vt:lpstr>Co-Enrollment equals partnership</vt:lpstr>
      <vt:lpstr>James Moss   &amp; Carole Shaver</vt:lpstr>
      <vt:lpstr>Do you have to spend money to co-enroll?</vt:lpstr>
      <vt:lpstr>   Liz Smith  </vt:lpstr>
      <vt:lpstr>Outreach and Recruitment</vt:lpstr>
      <vt:lpstr>Outreach and Recruitment </vt:lpstr>
      <vt:lpstr>Outreach &amp; Recruitment </vt:lpstr>
      <vt:lpstr>Reaching out to your targeted population </vt:lpstr>
      <vt:lpstr>Who are we recruiting and where are we recruiting them?  </vt:lpstr>
      <vt:lpstr>WIOA focuses on the hard to serve participants regardless of the program they are eligible for.  </vt:lpstr>
      <vt:lpstr> Resource Manual- North Central  </vt:lpstr>
      <vt:lpstr>Outreach and Recruitment Role Play</vt:lpstr>
      <vt:lpstr>Answers to the prize questions</vt:lpstr>
      <vt:lpstr>Best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Co-Enrollment Co-Funding Outreach Recruiting</dc:title>
  <dc:creator>Heather Pipkin</dc:creator>
  <cp:lastModifiedBy>David Le</cp:lastModifiedBy>
  <cp:revision>25</cp:revision>
  <cp:lastPrinted>2022-04-13T14:30:50Z</cp:lastPrinted>
  <dcterms:created xsi:type="dcterms:W3CDTF">2021-11-05T15:56:17Z</dcterms:created>
  <dcterms:modified xsi:type="dcterms:W3CDTF">2023-10-11T15:42:37Z</dcterms:modified>
</cp:coreProperties>
</file>