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07CD6-5B19-B9C9-9480-2390346C05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BF3C2-720E-6086-2243-2BC0FE92A5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7D86F9-0B70-AAEE-8DC5-E5162D3AD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48C3-6857-48AB-AA75-B901D569942F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E8A74-1D16-2866-9940-9BCA39770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0CE06-1E84-D316-F10F-1D95D5620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79FD-1B77-450A-9205-1F28C0F87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392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7DA00-ABDA-5CC4-CF09-9906F3D3D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5D5792B-008A-C767-EEEE-1F0A59B8D9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8564B-0705-409A-74B9-726030796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48C3-6857-48AB-AA75-B901D569942F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DE6F6B-8747-884C-2D0D-FFAEDA7A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97BC7-8E28-162A-1481-B21F68260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79FD-1B77-450A-9205-1F28C0F87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32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313088-60C0-D923-9179-64382BBFDC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FAFD74-95D4-3CB0-7145-DBB28997CD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7A385-54EE-C9DB-4EEA-2F78DE495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48C3-6857-48AB-AA75-B901D569942F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C8E92A-EC55-949E-EADC-8C69A3781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78934-854E-517D-5B37-1FB3BE099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79FD-1B77-450A-9205-1F28C0F87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82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E1229-9D1F-E128-3A45-50EE82EE2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130C1D-59E7-B232-DFA9-C4204E7EE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685C-33CB-7304-5334-08F9EEF40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48C3-6857-48AB-AA75-B901D569942F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8B648-64C5-CF81-8F78-979F85A5C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E850E-A5D1-5443-6B10-803356D37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79FD-1B77-450A-9205-1F28C0F87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21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18977-EAE8-987C-9D3D-F16D75228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9BA5B-3055-5B2F-F71E-5F1F537B9A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532B93-4D76-A0A8-2943-403C5F593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48C3-6857-48AB-AA75-B901D569942F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0399F-5BEA-C7B9-50FC-B36360960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FE8A7-954C-145C-10DC-3C161C980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79FD-1B77-450A-9205-1F28C0F87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665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E52B4-DDC4-B171-17E5-7A7003D17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D1483-6AB9-65FC-8C63-3B31B699C7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DE6D8E-8C84-FAD8-0043-9C7DB27FD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30DECE-3E48-FC8E-4A72-61C5F89CD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48C3-6857-48AB-AA75-B901D569942F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9D2125-0550-C2DC-E1BC-6886C3B0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476467-8621-A534-2763-675323491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79FD-1B77-450A-9205-1F28C0F87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71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8F829-8475-E2F0-B31E-FB4F5A2D6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33876E-E038-B302-7A0A-CA7914F39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AE931D-404A-62F9-A1DA-5FE4874F5A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6002C5-AC2C-5A65-D23B-60EDA20586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E6614C-9E02-429A-6DC0-F282B2B8DE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F0D076-803C-3382-02DB-96C2794F5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48C3-6857-48AB-AA75-B901D569942F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230CFB-2105-E991-A534-0C6CA801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3D418D-B786-9377-1E74-8DEFD782B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79FD-1B77-450A-9205-1F28C0F87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98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C8C2A-1504-8EEE-17F3-44DAC169A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67395C-FC59-DB42-52A7-E6766BCD3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48C3-6857-48AB-AA75-B901D569942F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AEDDA0-29DE-E31B-916C-39E7A2D79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6F8C51-DD36-9AF2-5954-2B0828B5F2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79FD-1B77-450A-9205-1F28C0F87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115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8BB265F-4A5A-B094-CAF7-D2818A0AE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48C3-6857-48AB-AA75-B901D569942F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6A35BE-0BDF-7FBE-311A-E7F45FD0E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B9ECAB-6AF9-9FB4-9AE7-68C128AC9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79FD-1B77-450A-9205-1F28C0F87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7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0C9EB-F6E8-14E9-6B67-7B5A85524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035F4-B0C6-9927-9EF3-847FFDD9D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D0280C-1F43-E4B4-0F58-7C5B7AA30F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31C599-217C-94E4-4820-0511782BD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48C3-6857-48AB-AA75-B901D569942F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A12108-93CA-6026-BD3A-C04DC4D4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F432C2-152F-9D56-259C-AF513547D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79FD-1B77-450A-9205-1F28C0F87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87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19ED1-8A23-85F6-1C95-3093FD1AE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75853C-9B1A-9DA8-31A0-B19D2C6E24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FBD837-F253-2C34-8A5C-8FF7045C7F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8C707A-3717-BD25-81D7-A5FFD5234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A48C3-6857-48AB-AA75-B901D569942F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8082BE-F846-DC6F-15E8-C3D649770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5C83D-C6FA-6969-6666-6FEB59EC1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579FD-1B77-450A-9205-1F28C0F87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762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8BEE5E-D4ED-122E-7334-087160EA5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E82FAE-ED44-9000-3307-DB3CE4D5C2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E430E2-4CB1-F216-8ABA-9C1E1C7942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A48C3-6857-48AB-AA75-B901D569942F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4363C4-5D3D-5128-0D51-EBAF94AFF6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503DB6-787E-73B4-3FC8-0855D1C2A3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579FD-1B77-450A-9205-1F28C0F87B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781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C55D4-400D-2005-5C1E-78427DEEFB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72 Black" panose="020B0A04030603020204" pitchFamily="34" charset="0"/>
                <a:cs typeface="72 Black" panose="020B0A04030603020204" pitchFamily="34" charset="0"/>
              </a:rPr>
              <a:t>Arkansas Rehabilitation Services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005260-2352-0171-9077-BA8CBAE6F0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144891"/>
          </a:xfrm>
        </p:spPr>
        <p:txBody>
          <a:bodyPr>
            <a:noAutofit/>
          </a:bodyPr>
          <a:lstStyle/>
          <a:p>
            <a:r>
              <a:rPr lang="en-US" b="1" dirty="0"/>
              <a:t>Title IV Year End Performance Update PY21</a:t>
            </a:r>
          </a:p>
          <a:p>
            <a:r>
              <a:rPr lang="en-US" sz="2000" b="1" dirty="0"/>
              <a:t>Joseph Baxter</a:t>
            </a:r>
          </a:p>
          <a:p>
            <a:r>
              <a:rPr lang="en-US" sz="2000" b="1" dirty="0"/>
              <a:t>Commissioner</a:t>
            </a:r>
          </a:p>
          <a:p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79152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E697C-1BAD-AAF4-2E43-E196ABA39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Services and Expenditures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682DA503-8B58-0960-B92C-BCA9112A09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436889"/>
              </p:ext>
            </p:extLst>
          </p:nvPr>
        </p:nvGraphicFramePr>
        <p:xfrm>
          <a:off x="978008" y="1690685"/>
          <a:ext cx="8420434" cy="4400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0217">
                  <a:extLst>
                    <a:ext uri="{9D8B030D-6E8A-4147-A177-3AD203B41FA5}">
                      <a16:colId xmlns:a16="http://schemas.microsoft.com/office/drawing/2014/main" val="3554993530"/>
                    </a:ext>
                  </a:extLst>
                </a:gridCol>
                <a:gridCol w="4210217">
                  <a:extLst>
                    <a:ext uri="{9D8B030D-6E8A-4147-A177-3AD203B41FA5}">
                      <a16:colId xmlns:a16="http://schemas.microsoft.com/office/drawing/2014/main" val="4053624302"/>
                    </a:ext>
                  </a:extLst>
                </a:gridCol>
              </a:tblGrid>
              <a:tr h="550002">
                <a:tc>
                  <a:txBody>
                    <a:bodyPr/>
                    <a:lstStyle/>
                    <a:p>
                      <a:r>
                        <a:rPr lang="en-US" dirty="0"/>
                        <a:t>Service 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Expenditure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9415765"/>
                  </a:ext>
                </a:extLst>
              </a:tr>
              <a:tr h="550002">
                <a:tc>
                  <a:txBody>
                    <a:bodyPr/>
                    <a:lstStyle/>
                    <a:p>
                      <a:r>
                        <a:rPr lang="en-US" dirty="0"/>
                        <a:t>Bachelor Degree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$4,094,160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8033305"/>
                  </a:ext>
                </a:extLst>
              </a:tr>
              <a:tr h="550002">
                <a:tc>
                  <a:txBody>
                    <a:bodyPr/>
                    <a:lstStyle/>
                    <a:p>
                      <a:r>
                        <a:rPr lang="en-US" dirty="0"/>
                        <a:t>Occupational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$1,426,440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0676558"/>
                  </a:ext>
                </a:extLst>
              </a:tr>
              <a:tr h="550002">
                <a:tc>
                  <a:txBody>
                    <a:bodyPr/>
                    <a:lstStyle/>
                    <a:p>
                      <a:r>
                        <a:rPr lang="en-US" dirty="0"/>
                        <a:t>Rehabilitation 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$955,712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162688"/>
                  </a:ext>
                </a:extLst>
              </a:tr>
              <a:tr h="550002">
                <a:tc>
                  <a:txBody>
                    <a:bodyPr/>
                    <a:lstStyle/>
                    <a:p>
                      <a:r>
                        <a:rPr lang="en-US" dirty="0"/>
                        <a:t>Community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$891,554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280574"/>
                  </a:ext>
                </a:extLst>
              </a:tr>
              <a:tr h="550002">
                <a:tc>
                  <a:txBody>
                    <a:bodyPr/>
                    <a:lstStyle/>
                    <a:p>
                      <a:r>
                        <a:rPr lang="en-US" dirty="0"/>
                        <a:t>Supported Employment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$858,706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4641601"/>
                  </a:ext>
                </a:extLst>
              </a:tr>
              <a:tr h="550002">
                <a:tc>
                  <a:txBody>
                    <a:bodyPr/>
                    <a:lstStyle/>
                    <a:p>
                      <a:r>
                        <a:rPr lang="en-US" dirty="0"/>
                        <a:t>Diagnosis and Treatment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$418,996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309827"/>
                  </a:ext>
                </a:extLst>
              </a:tr>
              <a:tr h="550002">
                <a:tc>
                  <a:txBody>
                    <a:bodyPr/>
                    <a:lstStyle/>
                    <a:p>
                      <a:r>
                        <a:rPr lang="en-US" dirty="0"/>
                        <a:t>Job Placement Assistance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$118,000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036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8017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F8C06-C0A1-F8C8-B671-E6DFB658C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758" y="540053"/>
            <a:ext cx="10515600" cy="1646556"/>
          </a:xfrm>
        </p:spPr>
        <p:txBody>
          <a:bodyPr>
            <a:noAutofit/>
          </a:bodyPr>
          <a:lstStyle/>
          <a:p>
            <a:r>
              <a:rPr lang="en-US" b="1" dirty="0"/>
              <a:t>Arkansas Rehabilitation Services: Title IV Performance Measures PY 21 (July 1st 2021 to June 30, 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DB7664-DEC8-286F-4A59-8FAB19E58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3527"/>
            <a:ext cx="10515600" cy="4793436"/>
          </a:xfrm>
        </p:spPr>
        <p:txBody>
          <a:bodyPr>
            <a:normAutofit/>
          </a:bodyPr>
          <a:lstStyle/>
          <a:p>
            <a:pPr marL="0" indent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800" b="1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800" b="1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indent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rgbClr val="000000"/>
                </a:solidFill>
                <a:latin typeface="Calibri" panose="020F0502020204030204" pitchFamily="34" charset="0"/>
              </a:rPr>
              <a:t>Total Participants Served:  8214           Total Exits: 2377</a:t>
            </a: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en-US" sz="1800" b="1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endParaRPr lang="en-US" sz="1800" b="1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Employment (Second Quarter after Exit)              2724/4917</a:t>
            </a:r>
            <a:r>
              <a:rPr lang="en-US" sz="1800" dirty="0">
                <a:latin typeface="Arial" panose="020B0604020202020204" pitchFamily="34" charset="0"/>
              </a:rPr>
              <a:t>     	</a:t>
            </a:r>
            <a:r>
              <a:rPr lang="en-US" sz="1800" b="1" dirty="0">
                <a:latin typeface="Arial" panose="020B0604020202020204" pitchFamily="34" charset="0"/>
              </a:rPr>
              <a:t>rate= </a:t>
            </a:r>
            <a:r>
              <a:rPr lang="en-US" sz="18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55.4%</a:t>
            </a:r>
          </a:p>
          <a:p>
            <a:pPr marL="0" indent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Employment (Fourth Quarter after Exit)               2517/4980      	rate=  50.5%</a:t>
            </a:r>
          </a:p>
          <a:p>
            <a:pPr marL="0" indent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Median Earnings (Second Quarter after Exit)</a:t>
            </a:r>
            <a:r>
              <a:rPr lang="en-US" sz="1800" dirty="0">
                <a:latin typeface="Arial" panose="020B0604020202020204" pitchFamily="34" charset="0"/>
              </a:rPr>
              <a:t>      </a:t>
            </a:r>
            <a:r>
              <a:rPr lang="en-US" sz="18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$5573.79</a:t>
            </a:r>
          </a:p>
          <a:p>
            <a:pPr marL="0" indent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Credential Attainment Rate                                     588  		rate= 19.2%</a:t>
            </a:r>
          </a:p>
          <a:p>
            <a:pPr marL="0" indent="0" algn="l" rtl="0" eaLnBrk="1" fontAlgn="ctr" latinLnBrk="0" hangingPunct="1">
              <a:spcBef>
                <a:spcPts val="0"/>
              </a:spcBef>
              <a:spcAft>
                <a:spcPts val="0"/>
              </a:spcAft>
              <a:buNone/>
            </a:pP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Measurable Skill Gains</a:t>
            </a:r>
            <a:r>
              <a:rPr lang="en-US" sz="1800" dirty="0">
                <a:latin typeface="Arial" panose="020B0604020202020204" pitchFamily="34" charset="0"/>
              </a:rPr>
              <a:t> </a:t>
            </a:r>
          </a:p>
          <a:p>
            <a:pPr marL="0" algn="l" rtl="0" eaLnBrk="1" fontAlgn="ctr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negotiated rate= </a:t>
            </a:r>
            <a:r>
              <a:rPr lang="en-US" sz="18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40%</a:t>
            </a:r>
            <a:r>
              <a:rPr lang="en-US" sz="1800" dirty="0">
                <a:latin typeface="Arial" panose="020B0604020202020204" pitchFamily="34" charset="0"/>
              </a:rPr>
              <a:t>      			   </a:t>
            </a:r>
            <a:r>
              <a:rPr lang="en-US" sz="1800" b="1" dirty="0">
                <a:latin typeface="Calibri" panose="020F0502020204030204" pitchFamily="34" charset="0"/>
                <a:cs typeface="Calibri" panose="020F0502020204030204" pitchFamily="34" charset="0"/>
              </a:rPr>
              <a:t>2249/3692	</a:t>
            </a:r>
            <a:r>
              <a:rPr lang="en-US" sz="1800" b="1" dirty="0">
                <a:latin typeface="Arial" panose="020B0604020202020204" pitchFamily="34" charset="0"/>
              </a:rPr>
              <a:t>rate= </a:t>
            </a:r>
            <a:r>
              <a:rPr lang="en-US" sz="1800" b="1" i="0" u="none" strike="noStrike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60.9%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9092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142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72 Black</vt:lpstr>
      <vt:lpstr>Arial</vt:lpstr>
      <vt:lpstr>Calibri</vt:lpstr>
      <vt:lpstr>Calibri Light</vt:lpstr>
      <vt:lpstr>Office Theme</vt:lpstr>
      <vt:lpstr>Arkansas Rehabilitation Services</vt:lpstr>
      <vt:lpstr>Services and Expenditures</vt:lpstr>
      <vt:lpstr>Arkansas Rehabilitation Services: Title IV Performance Measures PY 21 (July 1st 2021 to June 30, 2022)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Arkansas Rehabilitation Services</dc:title>
  <dc:creator>Christy Lamas</dc:creator>
  <cp:lastModifiedBy>Christy Lamas</cp:lastModifiedBy>
  <cp:revision>2</cp:revision>
  <dcterms:created xsi:type="dcterms:W3CDTF">2022-10-10T17:18:34Z</dcterms:created>
  <dcterms:modified xsi:type="dcterms:W3CDTF">2022-10-10T17:42:58Z</dcterms:modified>
</cp:coreProperties>
</file>