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02" r:id="rId3"/>
    <p:sldId id="304" r:id="rId4"/>
    <p:sldId id="305" r:id="rId5"/>
    <p:sldId id="306" r:id="rId6"/>
    <p:sldId id="312" r:id="rId7"/>
    <p:sldId id="31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C3DC84-A715-428A-AB5D-A4821A303A46}">
          <p14:sldIdLst>
            <p14:sldId id="302"/>
          </p14:sldIdLst>
        </p14:section>
        <p14:section name="Untitled Section" id="{9D9CFCD7-BE8D-42EA-B56E-7CCA23F4ABAC}">
          <p14:sldIdLst>
            <p14:sldId id="304"/>
            <p14:sldId id="305"/>
            <p14:sldId id="306"/>
            <p14:sldId id="312"/>
            <p14:sldId id="31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A751FC31-240F-48B8-B7BA-EACD805F1A0C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F55CB955-AFBB-4351-A9DD-179BAA2A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D40E-D9C2-A5FC-BA53-649B1906E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6FCE5-F0BB-A67F-2C5A-5D08084B9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11E7C-63D4-30DB-0C89-6A1DC085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D148D-2849-172B-B55A-BBA10270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4D254-858E-4A15-8416-8B8CF9D1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2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D82E-6F87-1FAE-3DD4-B81E4AF0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C1316-7DC7-45AC-2BB2-936C41837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44FCC-D935-7B4D-0DFB-40E5FBB1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46036-3D28-D793-9AA9-79A636AE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6D02E-F49C-7D8A-BD58-A3C7E78F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69735D-D67D-7423-C7B5-28ABFDD16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9C4CFC-62C0-AD0B-2074-843BEB09A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6FB33-C65A-B07A-D739-80662D99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44181-200C-A4B4-BBFE-5FDF03486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05E6-58F2-3CB0-D921-4AED1B1F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1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7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02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17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48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03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4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90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7AE62-8A11-80DB-B6C0-6EDA304D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A7C70-6E07-2DD3-6A41-CABEC723B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3A492-2954-D4BD-CDD7-55636665E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9DEE2-052B-187D-F577-DCEFAFE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6B8AC-2E2C-F90B-20AC-8ED23288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67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51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54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9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E1AA-8991-A6BB-3A4C-3963EACE6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D7392-A4B7-8D53-11EC-DE8154F87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8B1B0-A663-A6A1-D46C-B212B50E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1362B-2BA4-C77C-D8BB-8836B519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08C88-DC76-F65A-B040-EF7A2072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3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F763-4AA4-EF80-903E-84BA28CA4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B8F18-0627-0EF9-50EB-A440D254E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32603-C617-BF56-EB86-7059B393F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1F5D5-29E8-DD89-2538-840C66EC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E15BB-7875-5BF2-70B0-FDA582E6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10E4F-D328-5BCA-F7AA-86548C8C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6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A897-CCEE-A7D9-B5F5-8D5BC705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62214-2722-8E90-334E-6FF7D0649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4F61B-7B24-CDA1-8B7C-6983B9537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37F96-488B-EF94-67EF-0FEE7180F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CC001-DFAE-8BEB-B11A-11D980807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E61F62-8217-BE88-C6E1-D8D77B45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672EC-CEB9-1421-5E91-945DAFB4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63ADC2-C2C8-D41D-1B19-61C7C6F3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7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6420D-8288-3D2E-C17E-30E0798F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C4F2C4-8428-41A5-283C-B9F0EA82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72178-9A7E-79ED-8CCC-82944268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61B47B-426F-308C-2CE3-D8C384B8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77072-04B1-B8C0-D63D-0D233842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BA3C9-1DFB-2DAE-53F6-014B738C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BFE51-CFAB-0FE8-FEBF-D4EEA320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3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A3558-FFC8-B38A-6476-B0C509E0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D50C0-E43F-A362-CF5D-9D2EBFDA0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9A92E-4DF0-3A72-FE0C-D0AFD520E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513EA-1ADB-3C00-FDFC-35EA0DD0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C3DC1-E5C3-F580-4FCE-8EF0C0EB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A728B-C0FA-115D-5674-8FCDADFF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9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4C92-E7DB-27F8-835D-E74DE9FD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F31D8C-EAD9-7351-01EC-C1A5613A6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4330-9EB6-3130-02DA-6B47763B2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DA8AB-679C-31C7-5E48-4434E0D2D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46594-C07D-43C0-5E99-4040E04E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872E3-B367-7B46-3D62-3AAD824C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6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7D5F7-DFEA-4AF1-901B-FF4D7620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F5593-8506-5F55-974C-B430BB1B0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D95C2-D801-D847-42B0-ED6B511FC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B7AC-0786-401C-929F-4162B282D1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A237D-87CF-6828-0E95-8B4713B0D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AC5D7-186C-6658-E3FE-4771E372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6A290-3426-4F27-8679-1EFE484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994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67F9-A214-F69D-75B7-6AD54E55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257" y="2831488"/>
            <a:ext cx="10515600" cy="13255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Division of Workforce SERVICES</a:t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>PY 2021 PERFORMANCE MEASURES</a:t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>WIOA &amp; Wagner-</a:t>
            </a:r>
            <a:r>
              <a:rPr lang="en-US" sz="5400" b="1" dirty="0" err="1">
                <a:solidFill>
                  <a:srgbClr val="002060"/>
                </a:solidFill>
              </a:rPr>
              <a:t>Peyser</a:t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AR Workforce Development Board   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October 18, 2022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CA303C-6FD5-4EC1-A754-D9753AB7C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69" y="146640"/>
            <a:ext cx="1905000" cy="2038350"/>
          </a:xfrm>
          <a:prstGeom prst="rect">
            <a:avLst/>
          </a:prstGeom>
        </p:spPr>
      </p:pic>
      <p:pic>
        <p:nvPicPr>
          <p:cNvPr id="1026" name="Picture 2" descr="Arkansas Department of Commerce logo">
            <a:extLst>
              <a:ext uri="{FF2B5EF4-FFF2-40B4-BE49-F238E27FC236}">
                <a16:creationId xmlns:a16="http://schemas.microsoft.com/office/drawing/2014/main" id="{A51B8C44-9A99-5F0A-DEBA-84577CDED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051" y="4609234"/>
            <a:ext cx="19526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7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FFEAD3-823F-4F45-BF0E-86605758C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0" y="5934705"/>
            <a:ext cx="2254929" cy="82798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BACE921-EA7E-4F03-AC1F-9C6F87DD0C9D}"/>
              </a:ext>
            </a:extLst>
          </p:cNvPr>
          <p:cNvSpPr txBox="1">
            <a:spLocks/>
          </p:cNvSpPr>
          <p:nvPr/>
        </p:nvSpPr>
        <p:spPr>
          <a:xfrm>
            <a:off x="3020469" y="986020"/>
            <a:ext cx="5903650" cy="936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21C8DA-95F0-4C2C-A14E-B1CF0601FFA0}"/>
              </a:ext>
            </a:extLst>
          </p:cNvPr>
          <p:cNvSpPr/>
          <p:nvPr/>
        </p:nvSpPr>
        <p:spPr>
          <a:xfrm>
            <a:off x="4284663" y="6531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01E7AA6-8426-4227-AB05-893D2141FF6A}"/>
              </a:ext>
            </a:extLst>
          </p:cNvPr>
          <p:cNvSpPr txBox="1">
            <a:spLocks/>
          </p:cNvSpPr>
          <p:nvPr/>
        </p:nvSpPr>
        <p:spPr>
          <a:xfrm>
            <a:off x="1078176" y="1296222"/>
            <a:ext cx="9559636" cy="5474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PRIMARY Indicators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BBCFDE-4BC4-4FA9-A0F2-41F40F909903}"/>
              </a:ext>
            </a:extLst>
          </p:cNvPr>
          <p:cNvSpPr txBox="1"/>
          <p:nvPr/>
        </p:nvSpPr>
        <p:spPr>
          <a:xfrm>
            <a:off x="861106" y="1454370"/>
            <a:ext cx="95195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2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Employment Rate – 2nd Quarter After Exit: </a:t>
            </a:r>
          </a:p>
          <a:p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percentage of participants who are in </a:t>
            </a:r>
            <a:r>
              <a:rPr lang="en-US" sz="20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unsubsidized employment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during the </a:t>
            </a:r>
            <a:r>
              <a:rPr lang="en-US" sz="20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second quarter after exit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from the program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 title I Youth, the indicator is the percentage of participants in education or training activities, or in unsubsidized employment during the second quarter after exit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60FB97-8856-EA9A-987B-533A47573C54}"/>
              </a:ext>
            </a:extLst>
          </p:cNvPr>
          <p:cNvSpPr txBox="1"/>
          <p:nvPr/>
        </p:nvSpPr>
        <p:spPr>
          <a:xfrm>
            <a:off x="2733794" y="3558467"/>
            <a:ext cx="95195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2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Employment Rate – 4th Quarter After Exit: </a:t>
            </a:r>
          </a:p>
          <a:p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percentage of participants who are in </a:t>
            </a:r>
            <a:r>
              <a:rPr lang="en-US" sz="20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unsubsidized employment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during the </a:t>
            </a:r>
            <a:r>
              <a:rPr lang="en-US" sz="20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second quarter after exit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from the program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 title I Youth, the indicator is the percentage of participants in education or training activities, or in unsubsidized employment during the fourth quarter after exit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8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FFEAD3-823F-4F45-BF0E-86605758C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0" y="5934705"/>
            <a:ext cx="2254929" cy="82798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BACE921-EA7E-4F03-AC1F-9C6F87DD0C9D}"/>
              </a:ext>
            </a:extLst>
          </p:cNvPr>
          <p:cNvSpPr txBox="1">
            <a:spLocks/>
          </p:cNvSpPr>
          <p:nvPr/>
        </p:nvSpPr>
        <p:spPr>
          <a:xfrm>
            <a:off x="3020469" y="986020"/>
            <a:ext cx="5903650" cy="936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21C8DA-95F0-4C2C-A14E-B1CF0601FFA0}"/>
              </a:ext>
            </a:extLst>
          </p:cNvPr>
          <p:cNvSpPr/>
          <p:nvPr/>
        </p:nvSpPr>
        <p:spPr>
          <a:xfrm>
            <a:off x="4284663" y="6531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01E7AA6-8426-4227-AB05-893D2141FF6A}"/>
              </a:ext>
            </a:extLst>
          </p:cNvPr>
          <p:cNvSpPr txBox="1">
            <a:spLocks/>
          </p:cNvSpPr>
          <p:nvPr/>
        </p:nvSpPr>
        <p:spPr>
          <a:xfrm>
            <a:off x="1078176" y="1296222"/>
            <a:ext cx="9559636" cy="5474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PRIMARY Indicators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BBCFDE-4BC4-4FA9-A0F2-41F40F909903}"/>
              </a:ext>
            </a:extLst>
          </p:cNvPr>
          <p:cNvSpPr txBox="1"/>
          <p:nvPr/>
        </p:nvSpPr>
        <p:spPr>
          <a:xfrm>
            <a:off x="861106" y="1454370"/>
            <a:ext cx="95195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Median Earnings: 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median earnings of participants who are in unsubsidized employment during the second quarter after exit from the program 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60FB97-8856-EA9A-987B-533A47573C54}"/>
              </a:ext>
            </a:extLst>
          </p:cNvPr>
          <p:cNvSpPr txBox="1"/>
          <p:nvPr/>
        </p:nvSpPr>
        <p:spPr>
          <a:xfrm>
            <a:off x="1669824" y="3429000"/>
            <a:ext cx="95195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Credential Attainment: 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percentage of those participants </a:t>
            </a:r>
            <a:r>
              <a:rPr lang="en-US" sz="20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enrolled in an education </a:t>
            </a:r>
            <a:r>
              <a:rPr lang="en-US" sz="20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or</a:t>
            </a:r>
            <a:r>
              <a:rPr lang="en-US" sz="20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training program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who attain a recognized postsecondary credential or a secondary school diploma, or its recognized equivalent, during participation in or within one year after exit from the program 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75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FFEAD3-823F-4F45-BF0E-86605758C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0" y="5934705"/>
            <a:ext cx="2254929" cy="82798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BACE921-EA7E-4F03-AC1F-9C6F87DD0C9D}"/>
              </a:ext>
            </a:extLst>
          </p:cNvPr>
          <p:cNvSpPr txBox="1">
            <a:spLocks/>
          </p:cNvSpPr>
          <p:nvPr/>
        </p:nvSpPr>
        <p:spPr>
          <a:xfrm>
            <a:off x="3020469" y="986020"/>
            <a:ext cx="5903650" cy="936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21C8DA-95F0-4C2C-A14E-B1CF0601FFA0}"/>
              </a:ext>
            </a:extLst>
          </p:cNvPr>
          <p:cNvSpPr/>
          <p:nvPr/>
        </p:nvSpPr>
        <p:spPr>
          <a:xfrm>
            <a:off x="4284663" y="6531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01E7AA6-8426-4227-AB05-893D2141FF6A}"/>
              </a:ext>
            </a:extLst>
          </p:cNvPr>
          <p:cNvSpPr txBox="1">
            <a:spLocks/>
          </p:cNvSpPr>
          <p:nvPr/>
        </p:nvSpPr>
        <p:spPr>
          <a:xfrm>
            <a:off x="1078176" y="1296222"/>
            <a:ext cx="9559636" cy="5474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PRIMARY Indicators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BBCFDE-4BC4-4FA9-A0F2-41F40F909903}"/>
              </a:ext>
            </a:extLst>
          </p:cNvPr>
          <p:cNvSpPr txBox="1"/>
          <p:nvPr/>
        </p:nvSpPr>
        <p:spPr>
          <a:xfrm>
            <a:off x="1416278" y="1416270"/>
            <a:ext cx="9519557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Measurable Skills Gains: 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percentage of program participants who, during a program year, are in an education or training program that leads to a recognized postsecondary credential or employment and who are achieving measurable skill gains, defined as documented academic, technical, occupational, or other forms of </a:t>
            </a:r>
          </a:p>
          <a:p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progress, towards such a credential or employment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</a:rPr>
              <a:t>				Documented Progress: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chievement of at least one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educational functioning level</a:t>
            </a:r>
            <a:r>
              <a:rPr lang="en-US" sz="1800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endParaRPr lang="en-US" sz="14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ttainment of a secondary school diploma or its recognized equivalent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Secondary or postsecondary transcript or report 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Satisfactory or better progress report, towards established milestones,      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(i.e. OJT &amp; Apprenticeships)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Successful passage of an exam that is required for a particular occupation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79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FFEAD3-823F-4F45-BF0E-86605758C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0" y="5934705"/>
            <a:ext cx="2254929" cy="82798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BACE921-EA7E-4F03-AC1F-9C6F87DD0C9D}"/>
              </a:ext>
            </a:extLst>
          </p:cNvPr>
          <p:cNvSpPr txBox="1">
            <a:spLocks/>
          </p:cNvSpPr>
          <p:nvPr/>
        </p:nvSpPr>
        <p:spPr>
          <a:xfrm>
            <a:off x="3020469" y="986020"/>
            <a:ext cx="5903650" cy="936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21C8DA-95F0-4C2C-A14E-B1CF0601FFA0}"/>
              </a:ext>
            </a:extLst>
          </p:cNvPr>
          <p:cNvSpPr/>
          <p:nvPr/>
        </p:nvSpPr>
        <p:spPr>
          <a:xfrm>
            <a:off x="4284663" y="6531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3F2A63-177F-4BD6-87B2-A3EDE7F1E250}"/>
              </a:ext>
            </a:extLst>
          </p:cNvPr>
          <p:cNvSpPr txBox="1"/>
          <p:nvPr/>
        </p:nvSpPr>
        <p:spPr>
          <a:xfrm>
            <a:off x="1272387" y="520627"/>
            <a:ext cx="9399814" cy="93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68248-DF83-56D4-B118-E0DD89778DBE}"/>
              </a:ext>
            </a:extLst>
          </p:cNvPr>
          <p:cNvSpPr txBox="1"/>
          <p:nvPr/>
        </p:nvSpPr>
        <p:spPr>
          <a:xfrm>
            <a:off x="1627097" y="752990"/>
            <a:ext cx="85071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WIOA- Title I- PY’ 2021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F055CC-8B26-ACD7-6ED8-4BDA97A62429}"/>
              </a:ext>
            </a:extLst>
          </p:cNvPr>
          <p:cNvGraphicFramePr>
            <a:graphicFrameLocks noGrp="1"/>
          </p:cNvGraphicFramePr>
          <p:nvPr/>
        </p:nvGraphicFramePr>
        <p:xfrm>
          <a:off x="150920" y="1432001"/>
          <a:ext cx="11910451" cy="3878109"/>
        </p:xfrm>
        <a:graphic>
          <a:graphicData uri="http://schemas.openxmlformats.org/drawingml/2006/table">
            <a:tbl>
              <a:tblPr/>
              <a:tblGrid>
                <a:gridCol w="1046587">
                  <a:extLst>
                    <a:ext uri="{9D8B030D-6E8A-4147-A177-3AD203B41FA5}">
                      <a16:colId xmlns:a16="http://schemas.microsoft.com/office/drawing/2014/main" val="4035673756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1318699956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2077517497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2847398895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968664439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4291342052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2961916585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304650602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4073391648"/>
                    </a:ext>
                  </a:extLst>
                </a:gridCol>
                <a:gridCol w="987893">
                  <a:extLst>
                    <a:ext uri="{9D8B030D-6E8A-4147-A177-3AD203B41FA5}">
                      <a16:colId xmlns:a16="http://schemas.microsoft.com/office/drawing/2014/main" val="115097534"/>
                    </a:ext>
                  </a:extLst>
                </a:gridCol>
                <a:gridCol w="987355">
                  <a:extLst>
                    <a:ext uri="{9D8B030D-6E8A-4147-A177-3AD203B41FA5}">
                      <a16:colId xmlns:a16="http://schemas.microsoft.com/office/drawing/2014/main" val="1280954509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797398764"/>
                    </a:ext>
                  </a:extLst>
                </a:gridCol>
              </a:tblGrid>
              <a:tr h="118228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Statewide </a:t>
                      </a:r>
                    </a:p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PY 2021 </a:t>
                      </a:r>
                      <a:b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Performance Outcomes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Employment Rate (Q2)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Cohort Period: 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7/1/2020-6/30/2021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Employment Rate (Q4)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Cohort Period: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1/1/2020-12/31/2020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Median Earnings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Cohort Period: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7/1/2020-6/30/2021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Credential Rate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Cohort Period: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1/1/2020-12/31/2020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Measurable Skills Gains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Cohort Period: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7/1/2021-6/30/2022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5527"/>
                  </a:ext>
                </a:extLst>
              </a:tr>
              <a:tr h="662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Funding 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Stream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 Pass 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 Pass 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Earnings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 Pass 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Figure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 Pass 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 Pass 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070839"/>
                  </a:ext>
                </a:extLst>
              </a:tr>
              <a:tr h="331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$6,200.00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285908"/>
                  </a:ext>
                </a:extLst>
              </a:tr>
              <a:tr h="331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$6,754.00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dbl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331208"/>
                  </a:ext>
                </a:extLst>
              </a:tr>
              <a:tr h="331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5675"/>
                  </a:ext>
                </a:extLst>
              </a:tr>
              <a:tr h="331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dbl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dbl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$7,986.00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505144"/>
                  </a:ext>
                </a:extLst>
              </a:tr>
              <a:tr h="331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$3,024.00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19993"/>
                  </a:ext>
                </a:extLst>
              </a:tr>
              <a:tr h="331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$4,407.00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dbl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38457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A932529-8A9A-C201-502A-D702A34DD344}"/>
              </a:ext>
            </a:extLst>
          </p:cNvPr>
          <p:cNvSpPr/>
          <p:nvPr/>
        </p:nvSpPr>
        <p:spPr>
          <a:xfrm>
            <a:off x="9013372" y="4637315"/>
            <a:ext cx="1054359" cy="345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C385AA-CB60-AA68-285F-CACD18DE0B30}"/>
              </a:ext>
            </a:extLst>
          </p:cNvPr>
          <p:cNvSpPr txBox="1"/>
          <p:nvPr/>
        </p:nvSpPr>
        <p:spPr>
          <a:xfrm>
            <a:off x="2817845" y="5691673"/>
            <a:ext cx="73991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Underlined did not meet the target performance level, but did meet the 90% of target minimum requirement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bolded and underlined fell below the 90% of target minimum requirement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24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FFEAD3-823F-4F45-BF0E-86605758C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0" y="5934705"/>
            <a:ext cx="2254929" cy="82798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BACE921-EA7E-4F03-AC1F-9C6F87DD0C9D}"/>
              </a:ext>
            </a:extLst>
          </p:cNvPr>
          <p:cNvSpPr txBox="1">
            <a:spLocks/>
          </p:cNvSpPr>
          <p:nvPr/>
        </p:nvSpPr>
        <p:spPr>
          <a:xfrm>
            <a:off x="3020469" y="986020"/>
            <a:ext cx="5903650" cy="936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21C8DA-95F0-4C2C-A14E-B1CF0601FFA0}"/>
              </a:ext>
            </a:extLst>
          </p:cNvPr>
          <p:cNvSpPr/>
          <p:nvPr/>
        </p:nvSpPr>
        <p:spPr>
          <a:xfrm>
            <a:off x="4284663" y="6531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3F2A63-177F-4BD6-87B2-A3EDE7F1E250}"/>
              </a:ext>
            </a:extLst>
          </p:cNvPr>
          <p:cNvSpPr txBox="1"/>
          <p:nvPr/>
        </p:nvSpPr>
        <p:spPr>
          <a:xfrm>
            <a:off x="1272387" y="520627"/>
            <a:ext cx="9399814" cy="93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68248-DF83-56D4-B118-E0DD89778DBE}"/>
              </a:ext>
            </a:extLst>
          </p:cNvPr>
          <p:cNvSpPr txBox="1"/>
          <p:nvPr/>
        </p:nvSpPr>
        <p:spPr>
          <a:xfrm>
            <a:off x="1627097" y="752990"/>
            <a:ext cx="85071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WIOA- Title III- PY’ 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1440B8-3F4C-9913-82B4-38E61A939B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01" t="6446" r="4345"/>
          <a:stretch/>
        </p:blipFill>
        <p:spPr>
          <a:xfrm>
            <a:off x="784746" y="752990"/>
            <a:ext cx="11000096" cy="48859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29159F-79C8-DB31-170D-C13CE90777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05"/>
          <a:stretch/>
        </p:blipFill>
        <p:spPr>
          <a:xfrm>
            <a:off x="407157" y="3711288"/>
            <a:ext cx="11569531" cy="19276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82B0409-ED00-8EA7-4DE5-4595616CBB1D}"/>
              </a:ext>
            </a:extLst>
          </p:cNvPr>
          <p:cNvSpPr txBox="1"/>
          <p:nvPr/>
        </p:nvSpPr>
        <p:spPr>
          <a:xfrm>
            <a:off x="6400799" y="5594314"/>
            <a:ext cx="604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73.4%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BFC640-BE46-28E0-EB0A-B851BFAB3477}"/>
              </a:ext>
            </a:extLst>
          </p:cNvPr>
          <p:cNvSpPr txBox="1"/>
          <p:nvPr/>
        </p:nvSpPr>
        <p:spPr>
          <a:xfrm>
            <a:off x="7658100" y="5607777"/>
            <a:ext cx="6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74.5%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166499-4171-CFAD-F3B4-A2ED23892F54}"/>
              </a:ext>
            </a:extLst>
          </p:cNvPr>
          <p:cNvSpPr txBox="1"/>
          <p:nvPr/>
        </p:nvSpPr>
        <p:spPr>
          <a:xfrm>
            <a:off x="8708571" y="5594313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$5,200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8316EB-7B42-FC98-5222-5AA6D96C2B3E}"/>
              </a:ext>
            </a:extLst>
          </p:cNvPr>
          <p:cNvSpPr txBox="1"/>
          <p:nvPr/>
        </p:nvSpPr>
        <p:spPr>
          <a:xfrm>
            <a:off x="5110840" y="5635141"/>
            <a:ext cx="843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TARGETS</a:t>
            </a:r>
          </a:p>
        </p:txBody>
      </p:sp>
    </p:spTree>
    <p:extLst>
      <p:ext uri="{BB962C8B-B14F-4D97-AF65-F5344CB8AC3E}">
        <p14:creationId xmlns:p14="http://schemas.microsoft.com/office/powerpoint/2010/main" val="362026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</TotalTime>
  <Words>605</Words>
  <Application>Microsoft Office PowerPoint</Application>
  <PresentationFormat>Widescreen</PresentationFormat>
  <Paragraphs>166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Franklin Gothic Demi</vt:lpstr>
      <vt:lpstr>Symbol</vt:lpstr>
      <vt:lpstr>Times New Roman</vt:lpstr>
      <vt:lpstr>Wingdings 2</vt:lpstr>
      <vt:lpstr>Office Theme</vt:lpstr>
      <vt:lpstr>DividendVTI</vt:lpstr>
      <vt:lpstr>Division of Workforce SERVICES PY 2021 PERFORMANCE MEASURES WIOA &amp; Wagner-Peyser AR Workforce Development Board    October 18, 2022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Measures</dc:title>
  <dc:creator>Kimberly Clayborn</dc:creator>
  <cp:lastModifiedBy>Sandy Monaco</cp:lastModifiedBy>
  <cp:revision>32</cp:revision>
  <cp:lastPrinted>2022-10-07T19:12:59Z</cp:lastPrinted>
  <dcterms:created xsi:type="dcterms:W3CDTF">2022-06-30T13:51:09Z</dcterms:created>
  <dcterms:modified xsi:type="dcterms:W3CDTF">2022-10-07T20:17:17Z</dcterms:modified>
</cp:coreProperties>
</file>